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5FE73-EFEC-4E91-A959-1FA6E3DA9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AB7E9D6-5CC4-4B0A-AA46-7403F09BCC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62070F-7AF0-413B-8440-F69EF27E8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B3DEBD-7ECC-44D6-AC89-EC53B899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6077FF0-45F8-4B59-86E1-4BEE96ECA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011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6FE63-AB69-4D28-ABB4-B70D91A7C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1A4163-9233-4C0B-A755-50EA9100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AE81791-A695-4BD8-8BF3-FDD375F42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2F2206-4B9E-40F5-917A-51279733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AA65CB-FE63-49B5-8371-2B7AA3AB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317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F9DED3-5A29-4DC2-B259-2B4CBAF0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6CAAFE5-5E15-4A54-94F0-7A253C259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8D669F-BCB3-432E-8BDB-89E9A2C76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B6F6C5-DC3F-4EA8-B16D-C85ED056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787E83-6DC2-4ABC-8558-742051DCE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547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3E5F5-F05A-47D9-8B60-CB5AE82EA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18F8ED-3A7B-42CB-BFA7-9FAC079F8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AC25582-B56C-4FCC-AD49-DF975E2AF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DAA3F6-DC3E-4B1A-98FD-20C187555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AB231E5-6145-42BC-91C9-DC6D6F72A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DA3DE2-1E4A-48CC-B596-77813E947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25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66DBD-5466-4B5F-A22C-2FA4E3604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08A0D7-1C4F-4E2B-8717-13437FF03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2737B0E-DDC5-46AB-8559-E6D1D8850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6212E4E-F3CB-4056-B448-E7D9EE7A9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FC9C81E-B1AB-43E2-80CD-4E389FCFE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F71A65A-EB2D-497B-BA94-4F53DA83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9B98D65-8CF2-4692-9817-449657B4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5F70569-56FD-46D5-8084-19CA2B09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97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C4BEF-A1E6-4AD9-B09D-66C46563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471E8D4-7B73-47BB-97DD-5A83197E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83639BF-1A52-4AB1-982E-DFB9F35FB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1A20BE-76B1-4BAA-A124-C4FF5B7FC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285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23B0460-6730-4514-B465-5C76579E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1F47155-FA74-4DE9-9EDE-B3C8DE13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2E6F93-AC24-4D5C-89FD-E989EBD5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01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21728F-B65C-4734-B27D-FBAE74C2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818AB6-C65B-48A9-A16C-3A34C5C8D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B55324-FADD-4E66-AF2D-45E10B03E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4AB39E-A047-4EBC-A802-6B8CAAFBB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118079-60A5-4E14-BB12-920EB34EF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BAA90A-B11E-4A77-800D-F6E18CF0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61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7906F-19E9-46C1-9C18-522AE44F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3D8FC06-BD2A-4E93-8F19-A10E9B84C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C91A579-9AB2-45EE-A284-6C8C7EFCE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1B4ACB-730E-4BDF-80CF-9808F9C2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0B740DE-7B0F-42B8-8D6F-2C964AE5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C0F7A14-A4EE-403C-8772-4ADF2CCDB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878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17437-6D97-432C-8BB0-444DB4B02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B15D5CD-E8C6-41B9-AE9B-8E3477910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6F01B5-EC87-48FF-81B9-A68C1CA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CEBD92-1121-4687-807C-16CD3F02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725CC6-FADC-4916-BA54-FBA74877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697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4A7C6EE-C860-426F-BEF1-E9DB74250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20140F4-7B29-424B-911A-D5F15B87F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73A458-6167-4B4D-9AFF-BFC3D5978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684501-B94B-44CE-BB6A-89B28AB2C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022261-B471-4326-919A-7DB9DE78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272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F84AAB5-6BB6-4379-8721-FF23CF7F9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0B97DF3-9549-4661-8A61-A631B2903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4EF8F9-50B3-4BC8-9761-4A0115E62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22E5D-5370-4CC8-B2F6-0A5274193C56}" type="datetimeFigureOut">
              <a:rPr lang="nl-NL" smtClean="0"/>
              <a:t>14-12-2021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CE75F9-42AE-4587-8559-1758566FB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1EEAED-2BF2-4EDC-8983-7CD484877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37700-B22D-4AFB-8960-5BD157200C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88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fbeelding met gras, buiten, gebouw, huis&#10;&#10;Automatisch gegenereerde beschrijving">
            <a:extLst>
              <a:ext uri="{FF2B5EF4-FFF2-40B4-BE49-F238E27FC236}">
                <a16:creationId xmlns:a16="http://schemas.microsoft.com/office/drawing/2014/main" id="{16FF57EF-A105-43AF-9D43-8C2B66F145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" r="3263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5267DB-FEC8-4D06-B711-B04ADCDEC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Muurkrant over het platteland in China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85135DA-E625-4BC0-A1F5-350283A67A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986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3F8205-4883-42C2-8B1C-69511331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 van deze 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431B89-224A-4BC2-B8B4-56EBCE24F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Aan het einde van deze les kunnen wij:</a:t>
            </a:r>
          </a:p>
          <a:p>
            <a:pPr lvl="1"/>
            <a:r>
              <a:rPr lang="nl-NL" dirty="0"/>
              <a:t>Een muurkrant maken over het Chinese platteland, waarin we benoemen:	</a:t>
            </a:r>
          </a:p>
          <a:p>
            <a:pPr lvl="2"/>
            <a:r>
              <a:rPr lang="nl-NL" dirty="0"/>
              <a:t>Waar het Chinese platteland zich bevindt</a:t>
            </a:r>
          </a:p>
          <a:p>
            <a:pPr lvl="2"/>
            <a:r>
              <a:rPr lang="nl-NL" dirty="0"/>
              <a:t>Wie er op het Chinese platteland wonen</a:t>
            </a:r>
          </a:p>
          <a:p>
            <a:pPr lvl="2"/>
            <a:r>
              <a:rPr lang="nl-NL" dirty="0"/>
              <a:t>Hoe de huizen er op het Chinese platteland uitzien</a:t>
            </a:r>
          </a:p>
          <a:p>
            <a:pPr lvl="2"/>
            <a:r>
              <a:rPr lang="nl-NL" dirty="0"/>
              <a:t>Wat voor voedsel er op het Chinese platteland verbouwt wordt</a:t>
            </a:r>
          </a:p>
          <a:p>
            <a:pPr lvl="2"/>
            <a:r>
              <a:rPr lang="nl-NL" dirty="0"/>
              <a:t>Waarom mensen van het Chinese platteland wegtrekken en wat de Chinese overheid hiervan vindt</a:t>
            </a:r>
          </a:p>
          <a:p>
            <a:pPr lvl="2"/>
            <a:r>
              <a:rPr lang="nl-NL" dirty="0"/>
              <a:t>Wat je zelf van deze lessenserie over het Chinese platteland meeneemt</a:t>
            </a:r>
          </a:p>
        </p:txBody>
      </p:sp>
    </p:spTree>
    <p:extLst>
      <p:ext uri="{BB962C8B-B14F-4D97-AF65-F5344CB8AC3E}">
        <p14:creationId xmlns:p14="http://schemas.microsoft.com/office/powerpoint/2010/main" val="274220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AB8EDC3-1C0D-4505-A2C7-839A5161F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069E294-3813-4588-9E9C-AEA08F9C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aarom wordt rijst onder water verbouwd? - KIJK Magazine">
            <a:extLst>
              <a:ext uri="{FF2B5EF4-FFF2-40B4-BE49-F238E27FC236}">
                <a16:creationId xmlns:a16="http://schemas.microsoft.com/office/drawing/2014/main" id="{E4E6692F-65A0-4F6F-AB5E-64F43803B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ED1D35-7BF7-4CCF-B379-5CF33ED5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43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Terugblik op de vorige lessen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2CCE01-C373-4444-B6B0-F37575B47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344" y="2013625"/>
            <a:ext cx="4614759" cy="4163337"/>
          </a:xfrm>
        </p:spPr>
        <p:txBody>
          <a:bodyPr>
            <a:normAutofit/>
          </a:bodyPr>
          <a:lstStyle/>
          <a:p>
            <a:r>
              <a:rPr lang="nl-NL" sz="2000">
                <a:solidFill>
                  <a:srgbClr val="FFFFFF"/>
                </a:solidFill>
              </a:rPr>
              <a:t>In tweetallen: uitwisselen wat je hebt geleerd tijdens de afgelopen lessen. </a:t>
            </a:r>
          </a:p>
          <a:p>
            <a:r>
              <a:rPr lang="nl-NL" sz="2000">
                <a:solidFill>
                  <a:srgbClr val="FFFFFF"/>
                </a:solidFill>
              </a:rPr>
              <a:t>Stel één vraag op wat je nog graag te weten wilt komen over het Chinese platteland.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D680175-97B2-482F-B620-E55466721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 r="1" b="1"/>
          <a:stretch/>
        </p:blipFill>
        <p:spPr bwMode="auto"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21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36862-453E-4FC4-A4BA-A78A123A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9" y="640080"/>
            <a:ext cx="6274590" cy="401834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Informatie overbrengen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A42756-4706-465B-A3B0-915849403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7329" y="4796852"/>
            <a:ext cx="6274590" cy="142106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Op welke manieren is dit allemaal mogelijk?</a:t>
            </a:r>
          </a:p>
        </p:txBody>
      </p:sp>
      <p:pic>
        <p:nvPicPr>
          <p:cNvPr id="4098" name="Picture 2" descr="Sketch Drawn Megaphone Stockvectorkunst en meer beelden van Megafoon -  iStock">
            <a:extLst>
              <a:ext uri="{FF2B5EF4-FFF2-40B4-BE49-F238E27FC236}">
                <a16:creationId xmlns:a16="http://schemas.microsoft.com/office/drawing/2014/main" id="{87742E7D-C83E-4240-B961-27D1C18B3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3" r="12911"/>
          <a:stretch/>
        </p:blipFill>
        <p:spPr bwMode="auto">
          <a:xfrm>
            <a:off x="0" y="85735"/>
            <a:ext cx="465429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47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9A98C-B6A2-4321-B4FA-2232BE55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Een interessant artikel…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F485DE-F96F-4E6C-B16C-733CE42DC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nl-NL" sz="1800"/>
              <a:t>Wat is dit?</a:t>
            </a:r>
          </a:p>
          <a:p>
            <a:r>
              <a:rPr lang="nl-NL" sz="1800"/>
              <a:t>Wat staat er  in/op?</a:t>
            </a:r>
          </a:p>
          <a:p>
            <a:r>
              <a:rPr lang="nl-NL" sz="1800"/>
              <a:t>Waarom trekt het aan om te lezen?</a:t>
            </a:r>
          </a:p>
          <a:p>
            <a:r>
              <a:rPr lang="nl-NL" sz="1800"/>
              <a:t>Hoe is de tekst vormgegeven?</a:t>
            </a:r>
          </a:p>
          <a:p>
            <a:r>
              <a:rPr lang="nl-NL" sz="1800"/>
              <a:t>Zijn er ook plaatjes?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093EF53-9BDE-4767-BB0A-0F0403579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8" r="22032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35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AB8EDC3-1C0D-4505-A2C7-839A5161F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069E294-3813-4588-9E9C-AEA08F9C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2CC97CDA-B0B3-4944-B401-A67343EBA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5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2AE966-7124-4D59-AEA0-DAB2301C2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43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Aan de slag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8CD4F5-CA4D-4AB0-A028-F4960E5CC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344" y="2013625"/>
            <a:ext cx="4614759" cy="4163337"/>
          </a:xfrm>
        </p:spPr>
        <p:txBody>
          <a:bodyPr>
            <a:normAutofit/>
          </a:bodyPr>
          <a:lstStyle/>
          <a:p>
            <a:r>
              <a:rPr lang="nl-NL" sz="1400">
                <a:solidFill>
                  <a:srgbClr val="FFFFFF"/>
                </a:solidFill>
              </a:rPr>
              <a:t>Maken van een muurkrant in tweetallen</a:t>
            </a:r>
          </a:p>
          <a:p>
            <a:endParaRPr lang="nl-NL" sz="1400">
              <a:solidFill>
                <a:srgbClr val="FFFFFF"/>
              </a:solidFill>
            </a:endParaRPr>
          </a:p>
          <a:p>
            <a:r>
              <a:rPr lang="nl-NL" sz="1400">
                <a:solidFill>
                  <a:srgbClr val="FFFFFF"/>
                </a:solidFill>
              </a:rPr>
              <a:t>Wat moet er in de muurkrant komen?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Waar het Chinese platteland zich bevindt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Wie er op het Chinese platteland wonen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Hoe de huizen er op het Chinese platteland uitzien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Wat voor voedsel er op het Chinese platteland verbouwt wordt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Waarom mensen van het Chinese platteland wegtrekken en wat de Chinese overheid hiervan vindt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Wat je zelf van deze lessenserie over het Chinese platteland meeneemt</a:t>
            </a:r>
          </a:p>
          <a:p>
            <a:pPr lvl="2"/>
            <a:r>
              <a:rPr lang="nl-NL" sz="1400">
                <a:solidFill>
                  <a:srgbClr val="FFFFFF"/>
                </a:solidFill>
              </a:rPr>
              <a:t>Eén vraag die je net hebt opgesteld. Het antwoord hiervan probeer je op internet of andere bronnen op te zoeken</a:t>
            </a:r>
          </a:p>
          <a:p>
            <a:endParaRPr lang="nl-NL" sz="1400">
              <a:solidFill>
                <a:srgbClr val="FFFFFF"/>
              </a:solidFill>
            </a:endParaRPr>
          </a:p>
          <a:p>
            <a:pPr lvl="1"/>
            <a:endParaRPr lang="nl-NL" sz="1400">
              <a:solidFill>
                <a:srgbClr val="FFFFFF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64D4E9E-A585-4E60-8E3D-7E0A70738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r="5677" b="1"/>
          <a:stretch/>
        </p:blipFill>
        <p:spPr bwMode="auto"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35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FA511026-8542-4AC0-9F06-134A7085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6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81C35CA8-B39D-4A06-B7A4-117667814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2" r="7611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0D5FA93-8F44-40C6-ABDC-16CEE7F45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nl-NL" dirty="0"/>
              <a:t>Wat kan ik gebruiken om een goede muurkrant te maken?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373C2C-5F71-4D8D-86EB-078246FA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114801" cy="3465568"/>
          </a:xfrm>
        </p:spPr>
        <p:txBody>
          <a:bodyPr>
            <a:normAutofit/>
          </a:bodyPr>
          <a:lstStyle/>
          <a:p>
            <a:r>
              <a:rPr lang="nl-NL" sz="1700"/>
              <a:t>Computer</a:t>
            </a:r>
          </a:p>
          <a:p>
            <a:r>
              <a:rPr lang="nl-NL" sz="1700"/>
              <a:t>Reisfolders over China</a:t>
            </a:r>
          </a:p>
          <a:p>
            <a:endParaRPr lang="nl-NL" sz="1700"/>
          </a:p>
          <a:p>
            <a:r>
              <a:rPr lang="nl-NL" sz="1700"/>
              <a:t>Vel a2-papier</a:t>
            </a:r>
          </a:p>
          <a:p>
            <a:r>
              <a:rPr lang="nl-NL" sz="1700"/>
              <a:t>Stiften </a:t>
            </a:r>
          </a:p>
          <a:p>
            <a:r>
              <a:rPr lang="nl-NL" sz="1700"/>
              <a:t>Geprinte plaatjes en/of tekst</a:t>
            </a:r>
          </a:p>
          <a:p>
            <a:endParaRPr lang="nl-NL" sz="1700"/>
          </a:p>
          <a:p>
            <a:r>
              <a:rPr lang="nl-NL" sz="1700"/>
              <a:t>Denk goed na over de vormgeving! Waar komen de plaatjes? Hoe gebruik je kopjes of alinea’s?</a:t>
            </a:r>
          </a:p>
          <a:p>
            <a:endParaRPr lang="nl-NL" sz="1700"/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4F9A97A6-75AE-403F-833B-247F91E3A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583"/>
          <a:stretch/>
        </p:blipFill>
        <p:spPr bwMode="auto">
          <a:xfrm>
            <a:off x="8452963" y="3681463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09C37626-ED1E-46EC-986B-3008708BD8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9" r="15549"/>
          <a:stretch/>
        </p:blipFill>
        <p:spPr bwMode="auto">
          <a:xfrm>
            <a:off x="5398281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6E0EA75-9FDE-4D59-9DC6-5671D2FEB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9" r="23670" b="-3"/>
          <a:stretch/>
        </p:blipFill>
        <p:spPr bwMode="auto">
          <a:xfrm>
            <a:off x="7621024" y="-3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504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7 ideeën over Muurkrant | onderwijs, onderzoekend leren, studievaardigheden">
            <a:extLst>
              <a:ext uri="{FF2B5EF4-FFF2-40B4-BE49-F238E27FC236}">
                <a16:creationId xmlns:a16="http://schemas.microsoft.com/office/drawing/2014/main" id="{3F7AD7FB-17C5-4B4C-811D-EE543BB51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4" b="8756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12B59E-0430-4E3F-B4CA-DB64C3776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nl-NL" sz="5000"/>
              <a:t>Afsluiting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953F62-4718-451C-99C7-C41F65486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nl-NL" sz="2000"/>
              <a:t>Presenteer je eigen muurkrant</a:t>
            </a:r>
          </a:p>
          <a:p>
            <a:endParaRPr lang="nl-NL" sz="2000"/>
          </a:p>
          <a:p>
            <a:r>
              <a:rPr lang="nl-NL" sz="2000"/>
              <a:t>We letten op:</a:t>
            </a:r>
          </a:p>
          <a:p>
            <a:pPr lvl="1"/>
            <a:r>
              <a:rPr lang="nl-NL" sz="2000"/>
              <a:t>De aanwezigheid van alle punten over het Chinese platteland</a:t>
            </a:r>
          </a:p>
          <a:p>
            <a:pPr lvl="1"/>
            <a:r>
              <a:rPr lang="nl-NL" sz="2000"/>
              <a:t>Vormgeving</a:t>
            </a:r>
          </a:p>
          <a:p>
            <a:pPr lvl="1"/>
            <a:r>
              <a:rPr lang="nl-NL" sz="2000"/>
              <a:t>Taalgebruik </a:t>
            </a:r>
          </a:p>
          <a:p>
            <a:endParaRPr lang="nl-NL" sz="2000"/>
          </a:p>
        </p:txBody>
      </p:sp>
    </p:spTree>
    <p:extLst>
      <p:ext uri="{BB962C8B-B14F-4D97-AF65-F5344CB8AC3E}">
        <p14:creationId xmlns:p14="http://schemas.microsoft.com/office/powerpoint/2010/main" val="1658828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453CB6-C84D-4F7C-A3FA-3277B789DA85}"/>
</file>

<file path=customXml/itemProps2.xml><?xml version="1.0" encoding="utf-8"?>
<ds:datastoreItem xmlns:ds="http://schemas.openxmlformats.org/officeDocument/2006/customXml" ds:itemID="{AB18D130-CEB9-4DCF-A1AA-CDC6B31DDE03}"/>
</file>

<file path=customXml/itemProps3.xml><?xml version="1.0" encoding="utf-8"?>
<ds:datastoreItem xmlns:ds="http://schemas.openxmlformats.org/officeDocument/2006/customXml" ds:itemID="{4F3E4772-F4D8-47A0-9F55-C205B6ADF7CD}"/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326</Words>
  <Application>Microsoft Office PowerPoint</Application>
  <PresentationFormat>Breedbeeld</PresentationFormat>
  <Paragraphs>48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Muurkrant over het platteland in China</vt:lpstr>
      <vt:lpstr>Doel van deze les</vt:lpstr>
      <vt:lpstr>Terugblik op de vorige lessen</vt:lpstr>
      <vt:lpstr>Informatie overbrengen</vt:lpstr>
      <vt:lpstr>Een interessant artikel…</vt:lpstr>
      <vt:lpstr>Aan de slag</vt:lpstr>
      <vt:lpstr>Wat kan ik gebruiken om een goede muurkrant te maken?</vt:lpstr>
      <vt:lpstr>Afsluiting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Muurkrant over het platteland in China</dc:title>
  <dc:creator>Corina Mourits</dc:creator>
  <cp:lastModifiedBy>Corina Mourits</cp:lastModifiedBy>
  <cp:revision>1</cp:revision>
  <dcterms:created xsi:type="dcterms:W3CDTF">2021-12-14T13:16:09Z</dcterms:created>
  <dcterms:modified xsi:type="dcterms:W3CDTF">2021-12-14T13:33:48Z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