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6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72242D-015F-42AE-AF4C-574DC379990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C75127C-B562-479C-BC49-1B34036433C7}">
      <dgm:prSet/>
      <dgm:spPr/>
      <dgm:t>
        <a:bodyPr/>
        <a:lstStyle/>
        <a:p>
          <a:r>
            <a:rPr lang="nl-NL"/>
            <a:t>Wat zijn de kenmerken van deze huizen?</a:t>
          </a:r>
          <a:endParaRPr lang="en-US"/>
        </a:p>
      </dgm:t>
    </dgm:pt>
    <dgm:pt modelId="{52CAF256-3F6A-459B-B093-FF4DE83C1D37}" type="parTrans" cxnId="{4C78E861-3027-4182-888B-2E92236AF1C7}">
      <dgm:prSet/>
      <dgm:spPr/>
      <dgm:t>
        <a:bodyPr/>
        <a:lstStyle/>
        <a:p>
          <a:endParaRPr lang="en-US"/>
        </a:p>
      </dgm:t>
    </dgm:pt>
    <dgm:pt modelId="{116C1DAC-A041-4231-A89A-99A9D563B338}" type="sibTrans" cxnId="{4C78E861-3027-4182-888B-2E92236AF1C7}">
      <dgm:prSet/>
      <dgm:spPr/>
      <dgm:t>
        <a:bodyPr/>
        <a:lstStyle/>
        <a:p>
          <a:endParaRPr lang="en-US"/>
        </a:p>
      </dgm:t>
    </dgm:pt>
    <dgm:pt modelId="{974BA78E-E2D8-42A5-885E-6EA0BFE305FA}">
      <dgm:prSet/>
      <dgm:spPr/>
      <dgm:t>
        <a:bodyPr/>
        <a:lstStyle/>
        <a:p>
          <a:r>
            <a:rPr lang="nl-NL"/>
            <a:t>Wat voor materialen zijn er gebruikt om deze huizen te maken?</a:t>
          </a:r>
          <a:endParaRPr lang="en-US"/>
        </a:p>
      </dgm:t>
    </dgm:pt>
    <dgm:pt modelId="{5A9078B9-EC50-46E6-9742-562B310B69A7}" type="parTrans" cxnId="{62F1F1EA-8D9F-4496-95C7-4C6CC88DFCEE}">
      <dgm:prSet/>
      <dgm:spPr/>
      <dgm:t>
        <a:bodyPr/>
        <a:lstStyle/>
        <a:p>
          <a:endParaRPr lang="en-US"/>
        </a:p>
      </dgm:t>
    </dgm:pt>
    <dgm:pt modelId="{D3571DF3-6708-4D80-B216-8923B9E43D77}" type="sibTrans" cxnId="{62F1F1EA-8D9F-4496-95C7-4C6CC88DFCEE}">
      <dgm:prSet/>
      <dgm:spPr/>
      <dgm:t>
        <a:bodyPr/>
        <a:lstStyle/>
        <a:p>
          <a:endParaRPr lang="en-US"/>
        </a:p>
      </dgm:t>
    </dgm:pt>
    <dgm:pt modelId="{2FDAF849-2513-4C20-8EEE-5539AC9EACDD}">
      <dgm:prSet/>
      <dgm:spPr/>
      <dgm:t>
        <a:bodyPr/>
        <a:lstStyle/>
        <a:p>
          <a:r>
            <a:rPr lang="nl-NL"/>
            <a:t>Is er aan het soort huis ook te zien of je welvarend bent?</a:t>
          </a:r>
          <a:endParaRPr lang="en-US"/>
        </a:p>
      </dgm:t>
    </dgm:pt>
    <dgm:pt modelId="{FD3EBD91-005F-419E-8351-C639A2F3E72E}" type="parTrans" cxnId="{CF30A420-B12E-4B8C-93C2-3BA55CCF0507}">
      <dgm:prSet/>
      <dgm:spPr/>
      <dgm:t>
        <a:bodyPr/>
        <a:lstStyle/>
        <a:p>
          <a:endParaRPr lang="en-US"/>
        </a:p>
      </dgm:t>
    </dgm:pt>
    <dgm:pt modelId="{148BC543-4335-4574-8C83-C09BDED476DE}" type="sibTrans" cxnId="{CF30A420-B12E-4B8C-93C2-3BA55CCF0507}">
      <dgm:prSet/>
      <dgm:spPr/>
      <dgm:t>
        <a:bodyPr/>
        <a:lstStyle/>
        <a:p>
          <a:endParaRPr lang="en-US"/>
        </a:p>
      </dgm:t>
    </dgm:pt>
    <dgm:pt modelId="{FBB5A807-8587-4117-A610-69E38627EB43}" type="pres">
      <dgm:prSet presAssocID="{EA72242D-015F-42AE-AF4C-574DC3799905}" presName="vert0" presStyleCnt="0">
        <dgm:presLayoutVars>
          <dgm:dir/>
          <dgm:animOne val="branch"/>
          <dgm:animLvl val="lvl"/>
        </dgm:presLayoutVars>
      </dgm:prSet>
      <dgm:spPr/>
    </dgm:pt>
    <dgm:pt modelId="{2E3CC67E-BF2E-42E5-8E2C-C06ACDE9B3E2}" type="pres">
      <dgm:prSet presAssocID="{CC75127C-B562-479C-BC49-1B34036433C7}" presName="thickLine" presStyleLbl="alignNode1" presStyleIdx="0" presStyleCnt="3"/>
      <dgm:spPr/>
    </dgm:pt>
    <dgm:pt modelId="{B07AD763-C511-41FB-9E6F-390E076F7698}" type="pres">
      <dgm:prSet presAssocID="{CC75127C-B562-479C-BC49-1B34036433C7}" presName="horz1" presStyleCnt="0"/>
      <dgm:spPr/>
    </dgm:pt>
    <dgm:pt modelId="{0D3F128E-3122-4898-9054-48A54C7FDAF5}" type="pres">
      <dgm:prSet presAssocID="{CC75127C-B562-479C-BC49-1B34036433C7}" presName="tx1" presStyleLbl="revTx" presStyleIdx="0" presStyleCnt="3"/>
      <dgm:spPr/>
    </dgm:pt>
    <dgm:pt modelId="{8CAD3F73-C8D7-4059-BE9B-310828C4CE38}" type="pres">
      <dgm:prSet presAssocID="{CC75127C-B562-479C-BC49-1B34036433C7}" presName="vert1" presStyleCnt="0"/>
      <dgm:spPr/>
    </dgm:pt>
    <dgm:pt modelId="{ADCD31D6-F95D-455A-A8A4-B060991B7430}" type="pres">
      <dgm:prSet presAssocID="{974BA78E-E2D8-42A5-885E-6EA0BFE305FA}" presName="thickLine" presStyleLbl="alignNode1" presStyleIdx="1" presStyleCnt="3"/>
      <dgm:spPr/>
    </dgm:pt>
    <dgm:pt modelId="{1BC139F4-D716-4A4A-9ED6-C4FEA987FF6F}" type="pres">
      <dgm:prSet presAssocID="{974BA78E-E2D8-42A5-885E-6EA0BFE305FA}" presName="horz1" presStyleCnt="0"/>
      <dgm:spPr/>
    </dgm:pt>
    <dgm:pt modelId="{DC4592E6-4B7B-47A1-810F-398A2D7AB3AF}" type="pres">
      <dgm:prSet presAssocID="{974BA78E-E2D8-42A5-885E-6EA0BFE305FA}" presName="tx1" presStyleLbl="revTx" presStyleIdx="1" presStyleCnt="3"/>
      <dgm:spPr/>
    </dgm:pt>
    <dgm:pt modelId="{A5F4730F-A72E-4B42-AD99-3B46AE357E51}" type="pres">
      <dgm:prSet presAssocID="{974BA78E-E2D8-42A5-885E-6EA0BFE305FA}" presName="vert1" presStyleCnt="0"/>
      <dgm:spPr/>
    </dgm:pt>
    <dgm:pt modelId="{27A408AD-6974-4963-9007-9C481A7DFEBD}" type="pres">
      <dgm:prSet presAssocID="{2FDAF849-2513-4C20-8EEE-5539AC9EACDD}" presName="thickLine" presStyleLbl="alignNode1" presStyleIdx="2" presStyleCnt="3"/>
      <dgm:spPr/>
    </dgm:pt>
    <dgm:pt modelId="{82422D4E-89CC-4835-90DE-F92BE5961137}" type="pres">
      <dgm:prSet presAssocID="{2FDAF849-2513-4C20-8EEE-5539AC9EACDD}" presName="horz1" presStyleCnt="0"/>
      <dgm:spPr/>
    </dgm:pt>
    <dgm:pt modelId="{3CB78D47-FCC3-407A-895E-B9AE3CD852D9}" type="pres">
      <dgm:prSet presAssocID="{2FDAF849-2513-4C20-8EEE-5539AC9EACDD}" presName="tx1" presStyleLbl="revTx" presStyleIdx="2" presStyleCnt="3"/>
      <dgm:spPr/>
    </dgm:pt>
    <dgm:pt modelId="{E859172C-1BF1-4AEA-A22E-AA79B6BCD323}" type="pres">
      <dgm:prSet presAssocID="{2FDAF849-2513-4C20-8EEE-5539AC9EACDD}" presName="vert1" presStyleCnt="0"/>
      <dgm:spPr/>
    </dgm:pt>
  </dgm:ptLst>
  <dgm:cxnLst>
    <dgm:cxn modelId="{CF30A420-B12E-4B8C-93C2-3BA55CCF0507}" srcId="{EA72242D-015F-42AE-AF4C-574DC3799905}" destId="{2FDAF849-2513-4C20-8EEE-5539AC9EACDD}" srcOrd="2" destOrd="0" parTransId="{FD3EBD91-005F-419E-8351-C639A2F3E72E}" sibTransId="{148BC543-4335-4574-8C83-C09BDED476DE}"/>
    <dgm:cxn modelId="{11077F60-74A0-4AAB-BB7F-4397E254DA30}" type="presOf" srcId="{CC75127C-B562-479C-BC49-1B34036433C7}" destId="{0D3F128E-3122-4898-9054-48A54C7FDAF5}" srcOrd="0" destOrd="0" presId="urn:microsoft.com/office/officeart/2008/layout/LinedList"/>
    <dgm:cxn modelId="{4C78E861-3027-4182-888B-2E92236AF1C7}" srcId="{EA72242D-015F-42AE-AF4C-574DC3799905}" destId="{CC75127C-B562-479C-BC49-1B34036433C7}" srcOrd="0" destOrd="0" parTransId="{52CAF256-3F6A-459B-B093-FF4DE83C1D37}" sibTransId="{116C1DAC-A041-4231-A89A-99A9D563B338}"/>
    <dgm:cxn modelId="{A2FBDD89-257E-4B9A-A463-D9DDA5A3FC40}" type="presOf" srcId="{974BA78E-E2D8-42A5-885E-6EA0BFE305FA}" destId="{DC4592E6-4B7B-47A1-810F-398A2D7AB3AF}" srcOrd="0" destOrd="0" presId="urn:microsoft.com/office/officeart/2008/layout/LinedList"/>
    <dgm:cxn modelId="{83BA7891-DFAC-47CA-931C-602C6A530AC2}" type="presOf" srcId="{2FDAF849-2513-4C20-8EEE-5539AC9EACDD}" destId="{3CB78D47-FCC3-407A-895E-B9AE3CD852D9}" srcOrd="0" destOrd="0" presId="urn:microsoft.com/office/officeart/2008/layout/LinedList"/>
    <dgm:cxn modelId="{15C7B193-9565-45CD-A709-97A97057013B}" type="presOf" srcId="{EA72242D-015F-42AE-AF4C-574DC3799905}" destId="{FBB5A807-8587-4117-A610-69E38627EB43}" srcOrd="0" destOrd="0" presId="urn:microsoft.com/office/officeart/2008/layout/LinedList"/>
    <dgm:cxn modelId="{62F1F1EA-8D9F-4496-95C7-4C6CC88DFCEE}" srcId="{EA72242D-015F-42AE-AF4C-574DC3799905}" destId="{974BA78E-E2D8-42A5-885E-6EA0BFE305FA}" srcOrd="1" destOrd="0" parTransId="{5A9078B9-EC50-46E6-9742-562B310B69A7}" sibTransId="{D3571DF3-6708-4D80-B216-8923B9E43D77}"/>
    <dgm:cxn modelId="{88711B37-277D-47B6-8FEE-1EEA92FEE9CF}" type="presParOf" srcId="{FBB5A807-8587-4117-A610-69E38627EB43}" destId="{2E3CC67E-BF2E-42E5-8E2C-C06ACDE9B3E2}" srcOrd="0" destOrd="0" presId="urn:microsoft.com/office/officeart/2008/layout/LinedList"/>
    <dgm:cxn modelId="{C9C1BBED-0905-4137-89EF-001AB4B54691}" type="presParOf" srcId="{FBB5A807-8587-4117-A610-69E38627EB43}" destId="{B07AD763-C511-41FB-9E6F-390E076F7698}" srcOrd="1" destOrd="0" presId="urn:microsoft.com/office/officeart/2008/layout/LinedList"/>
    <dgm:cxn modelId="{C940BEB2-1E3A-4DB8-8E18-795BD4C6F9A7}" type="presParOf" srcId="{B07AD763-C511-41FB-9E6F-390E076F7698}" destId="{0D3F128E-3122-4898-9054-48A54C7FDAF5}" srcOrd="0" destOrd="0" presId="urn:microsoft.com/office/officeart/2008/layout/LinedList"/>
    <dgm:cxn modelId="{FF4D589C-BB95-46C0-BF9B-42A8899A12D3}" type="presParOf" srcId="{B07AD763-C511-41FB-9E6F-390E076F7698}" destId="{8CAD3F73-C8D7-4059-BE9B-310828C4CE38}" srcOrd="1" destOrd="0" presId="urn:microsoft.com/office/officeart/2008/layout/LinedList"/>
    <dgm:cxn modelId="{BAFA7FCC-6315-431A-9C5E-BAB018A4597E}" type="presParOf" srcId="{FBB5A807-8587-4117-A610-69E38627EB43}" destId="{ADCD31D6-F95D-455A-A8A4-B060991B7430}" srcOrd="2" destOrd="0" presId="urn:microsoft.com/office/officeart/2008/layout/LinedList"/>
    <dgm:cxn modelId="{0B3C5952-1BDB-47EB-B34D-44E9DD3BDC3B}" type="presParOf" srcId="{FBB5A807-8587-4117-A610-69E38627EB43}" destId="{1BC139F4-D716-4A4A-9ED6-C4FEA987FF6F}" srcOrd="3" destOrd="0" presId="urn:microsoft.com/office/officeart/2008/layout/LinedList"/>
    <dgm:cxn modelId="{12F7C75A-D396-4A64-8144-7F281EEE1D68}" type="presParOf" srcId="{1BC139F4-D716-4A4A-9ED6-C4FEA987FF6F}" destId="{DC4592E6-4B7B-47A1-810F-398A2D7AB3AF}" srcOrd="0" destOrd="0" presId="urn:microsoft.com/office/officeart/2008/layout/LinedList"/>
    <dgm:cxn modelId="{97568629-4E5A-4D49-84C0-82B55958D712}" type="presParOf" srcId="{1BC139F4-D716-4A4A-9ED6-C4FEA987FF6F}" destId="{A5F4730F-A72E-4B42-AD99-3B46AE357E51}" srcOrd="1" destOrd="0" presId="urn:microsoft.com/office/officeart/2008/layout/LinedList"/>
    <dgm:cxn modelId="{35DFA53C-E7BE-4233-BB8B-1C458C84153D}" type="presParOf" srcId="{FBB5A807-8587-4117-A610-69E38627EB43}" destId="{27A408AD-6974-4963-9007-9C481A7DFEBD}" srcOrd="4" destOrd="0" presId="urn:microsoft.com/office/officeart/2008/layout/LinedList"/>
    <dgm:cxn modelId="{62916B28-0197-463A-A61B-27C01EAF7A88}" type="presParOf" srcId="{FBB5A807-8587-4117-A610-69E38627EB43}" destId="{82422D4E-89CC-4835-90DE-F92BE5961137}" srcOrd="5" destOrd="0" presId="urn:microsoft.com/office/officeart/2008/layout/LinedList"/>
    <dgm:cxn modelId="{9B30479F-F1FB-4F72-B6DE-796FB068F49D}" type="presParOf" srcId="{82422D4E-89CC-4835-90DE-F92BE5961137}" destId="{3CB78D47-FCC3-407A-895E-B9AE3CD852D9}" srcOrd="0" destOrd="0" presId="urn:microsoft.com/office/officeart/2008/layout/LinedList"/>
    <dgm:cxn modelId="{B38E5C9B-CD57-4DEF-90E6-329E238CD941}" type="presParOf" srcId="{82422D4E-89CC-4835-90DE-F92BE5961137}" destId="{E859172C-1BF1-4AEA-A22E-AA79B6BCD32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3CC67E-BF2E-42E5-8E2C-C06ACDE9B3E2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3F128E-3122-4898-9054-48A54C7FDAF5}">
      <dsp:nvSpPr>
        <dsp:cNvPr id="0" name=""/>
        <dsp:cNvSpPr/>
      </dsp:nvSpPr>
      <dsp:spPr>
        <a:xfrm>
          <a:off x="0" y="2492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/>
            <a:t>Wat zijn de kenmerken van deze huizen?</a:t>
          </a:r>
          <a:endParaRPr lang="en-US" sz="3400" kern="1200"/>
        </a:p>
      </dsp:txBody>
      <dsp:txXfrm>
        <a:off x="0" y="2492"/>
        <a:ext cx="6492875" cy="1700138"/>
      </dsp:txXfrm>
    </dsp:sp>
    <dsp:sp modelId="{ADCD31D6-F95D-455A-A8A4-B060991B7430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592E6-4B7B-47A1-810F-398A2D7AB3AF}">
      <dsp:nvSpPr>
        <dsp:cNvPr id="0" name=""/>
        <dsp:cNvSpPr/>
      </dsp:nvSpPr>
      <dsp:spPr>
        <a:xfrm>
          <a:off x="0" y="1702630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/>
            <a:t>Wat voor materialen zijn er gebruikt om deze huizen te maken?</a:t>
          </a:r>
          <a:endParaRPr lang="en-US" sz="3400" kern="1200"/>
        </a:p>
      </dsp:txBody>
      <dsp:txXfrm>
        <a:off x="0" y="1702630"/>
        <a:ext cx="6492875" cy="1700138"/>
      </dsp:txXfrm>
    </dsp:sp>
    <dsp:sp modelId="{27A408AD-6974-4963-9007-9C481A7DFEBD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78D47-FCC3-407A-895E-B9AE3CD852D9}">
      <dsp:nvSpPr>
        <dsp:cNvPr id="0" name=""/>
        <dsp:cNvSpPr/>
      </dsp:nvSpPr>
      <dsp:spPr>
        <a:xfrm>
          <a:off x="0" y="3402769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/>
            <a:t>Is er aan het soort huis ook te zien of je welvarend bent?</a:t>
          </a:r>
          <a:endParaRPr lang="en-US" sz="3400" kern="1200"/>
        </a:p>
      </dsp:txBody>
      <dsp:txXfrm>
        <a:off x="0" y="3402769"/>
        <a:ext cx="6492875" cy="1700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4FEE68-7B60-4A34-B138-24F343B53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F6156A9-92BF-4797-A62C-1DB5522D0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13BA739-B79F-454A-A755-22E8A113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A39B43C-2A99-46FE-983C-E0CCB6B3C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6662768-A777-4287-8767-BBB87A967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941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A9F447-3FD6-46BA-A952-9EFFC8943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91979D-D80D-4DC6-ACE0-C0E5E573F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F91F3E-5D8F-48EE-9FD4-9165C2F4B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3E269C-D18E-4CC6-AF24-F20E2C173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8DE467-3BCF-49B6-BB3A-3F75B5F71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9645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4F920D-E3F2-4D27-B9CB-AB8EEB560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B7F3B8-A0B8-4C2C-B8CC-C6590BC15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AF3DD15-DCD9-43D3-97BB-89204DC2F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AEEB9B-F91E-4DF2-A5FE-55D01ED51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81C37F-192E-4429-88BC-0C7969205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3898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01E7F1-4F17-4BB4-9FA3-07EAF3F3E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7B1A4E-0F73-4D07-9F7B-33BF5A3D6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8366ABA-A091-445F-8230-7D281EA23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DEAAFC-9C22-4E7B-B008-195AAF8A6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46FDDB-0C24-4993-B0BF-AAF2D9ACF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6AB0E0A-5324-48BF-9B8F-F2E242E72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41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ADDF02-521F-4A43-A3BB-AB70DBBEC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178D3C6-FFE0-4BF6-99BC-3421CA9C4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74B4757-FD89-4DB4-B273-2C49B0D9C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D163AFE-E197-4261-85B1-2D0DC96C61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B7309AA-F801-47A0-8AFD-A996EA327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F280F2A-8525-4563-9770-D74CA2AF8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8A14385-4982-453E-9A9E-755A2FC5A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EE78955-D527-46B7-8DEB-52A568550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331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C061F4-5B56-4D03-8DF4-3CF9134A6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468A7DC-4D7C-4D82-823B-67E302994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4F36F0D-0847-4586-9F8E-771F41252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89F49E7-1EB4-4253-81AC-CC5658A4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9085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8155E83-E17A-46AA-8BCB-93B47C71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91BF163-22BB-4E46-8C98-3C30AA807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22F353-AA47-40D8-B8B3-3BE0F188F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362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7438D-BC30-4B69-A006-78BBC46F2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0DA877-9EBB-4BF8-BFA4-2E2A2BE95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50A2B53-F902-4CBD-981E-D35DBF075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A2F9137-F3AD-43A1-AC29-D255B109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8804271-3E45-4F45-ADAA-772EEBB0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C1FCF5C-8374-4024-A873-4E920136A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1362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4ED12B-C45B-44B9-B576-9125EA86E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200C208-C3B7-40E0-A5C8-4F8A8EBD5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F3EB3D4-6433-40D0-8A7F-62D4849079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18C3570-24DA-44DA-A83C-56BEF4E15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FFFE3EA-E4DC-477C-81F4-C3B28A94B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1BF7E8A-284E-4199-8635-A233D7BE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4704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AFB70-D849-4068-BF3F-DD0A254C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9A8E2A3-B501-40A2-BD9A-F350F8EFA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8D00FE6-ACC1-4446-833E-A04E9C680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61F9D0-F0C9-4FB3-A791-F1178478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AC2DCA-71CC-49EF-87EE-9DE9FF3CD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624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C8CD4EA-BC84-4010-8296-04661D90E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E98D260-BA16-4AEA-AFFF-6E66664D3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76713B-78A4-4617-976D-08BE902F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E8D817-6C50-483E-848E-810DCF1FD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3A8103-A485-44BE-9636-590154C2E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765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D048C5E-0C28-47D8-AD0D-77DEFEBE8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435D51E-F368-4374-A80A-42F652125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B85E59-FC6F-45F9-B253-46457F72F8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296EB-CB0A-4E46-B457-E7ECD34B8607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C1D075-0A63-4562-8017-1C9923CCE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15AC64C-C573-4070-88B0-8CF834B11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A0855-2A46-4455-8A55-449B4E6BF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804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Z_Z58r3mI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it Chinese dorpje Houtouwan is volledig overgenomen door de natuur">
            <a:extLst>
              <a:ext uri="{FF2B5EF4-FFF2-40B4-BE49-F238E27FC236}">
                <a16:creationId xmlns:a16="http://schemas.microsoft.com/office/drawing/2014/main" id="{6C159B4D-9C2E-45AF-B75A-59E0FBFCA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56" b="12594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4BE2AC7-3E42-4592-BD08-1066A8E2F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Huizen op het Chinese platteland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3A0D979-C03E-4DD5-ABEC-51E11EA6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944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D72D4D1-076F-49D3-9889-EFC4F6D7C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8F2A40-40E1-490B-B736-54E5C6BE8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l-NL" dirty="0"/>
              <a:t>Doelen van deze les:</a:t>
            </a:r>
            <a:endParaRPr lang="nl-NL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F7FEC4-1D6E-44B5-B4A7-3DAC314E6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nl-NL" sz="2400"/>
              <a:t>Jullie weten/kunnen aan het einde van deze les:</a:t>
            </a:r>
          </a:p>
          <a:p>
            <a:pPr lvl="1"/>
            <a:r>
              <a:rPr lang="nl-NL" dirty="0"/>
              <a:t>De kenmerken van huizen op het platteland van China</a:t>
            </a:r>
          </a:p>
          <a:p>
            <a:pPr lvl="1"/>
            <a:r>
              <a:rPr lang="nl-NL" dirty="0"/>
              <a:t>Waar deze huizen van gemaakt zijn</a:t>
            </a:r>
          </a:p>
        </p:txBody>
      </p:sp>
    </p:spTree>
    <p:extLst>
      <p:ext uri="{BB962C8B-B14F-4D97-AF65-F5344CB8AC3E}">
        <p14:creationId xmlns:p14="http://schemas.microsoft.com/office/powerpoint/2010/main" val="2465809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0FA37AF-E15A-465C-9DCE-AF7336EFA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nl-NL" sz="4000">
                <a:solidFill>
                  <a:srgbClr val="FFFFFF"/>
                </a:solidFill>
              </a:rPr>
              <a:t>Wat voor soort huizen heb je allemaal in Nederland?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A8EC5F5A-F1AF-46DD-A0F4-58A84166FA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501622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5318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D72D4D1-076F-49D3-9889-EFC4F6D7C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D4E590-E415-4DF5-83F5-C1431CFE9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l-NL" dirty="0"/>
              <a:t>Hoe denk je dat de huizen op het Chinese platteland eruit zullen zien?</a:t>
            </a:r>
            <a:endParaRPr lang="nl-NL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8F42C5-AEF9-4DAC-B078-A618E56AB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nl-NL" sz="2400"/>
              <a:t>Welke materialen zullen daarvoor gebruikt worden?</a:t>
            </a:r>
          </a:p>
        </p:txBody>
      </p:sp>
    </p:spTree>
    <p:extLst>
      <p:ext uri="{BB962C8B-B14F-4D97-AF65-F5344CB8AC3E}">
        <p14:creationId xmlns:p14="http://schemas.microsoft.com/office/powerpoint/2010/main" val="3768194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8FF747-DFA5-4449-859A-C0BF0506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6488"/>
            <a:ext cx="5109950" cy="956674"/>
          </a:xfrm>
        </p:spPr>
        <p:txBody>
          <a:bodyPr>
            <a:normAutofit fontScale="90000"/>
          </a:bodyPr>
          <a:lstStyle/>
          <a:p>
            <a:r>
              <a:rPr lang="nl-NL" sz="3600" dirty="0"/>
              <a:t>Heel speciaal zijn de ‘</a:t>
            </a:r>
            <a:r>
              <a:rPr lang="nl-NL" sz="3600" dirty="0" err="1"/>
              <a:t>tulou</a:t>
            </a:r>
            <a:r>
              <a:rPr lang="nl-NL" sz="3600" dirty="0"/>
              <a:t>’</a:t>
            </a:r>
          </a:p>
        </p:txBody>
      </p:sp>
      <p:pic>
        <p:nvPicPr>
          <p:cNvPr id="2050" name="Picture 2" descr="Fujian Tulou, De Chinese Landelijke Aarden Woning Uniek Aan De  Hakka-minderheid in Fujian-provincie in China Stock Afbeelding - Image of  aantrekkelijkheid, bouw: 119064143">
            <a:extLst>
              <a:ext uri="{FF2B5EF4-FFF2-40B4-BE49-F238E27FC236}">
                <a16:creationId xmlns:a16="http://schemas.microsoft.com/office/drawing/2014/main" id="{2668B3F5-A3B8-4E1E-B9DD-11B33B97BE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" r="-1" b="4059"/>
          <a:stretch/>
        </p:blipFill>
        <p:spPr bwMode="auto">
          <a:xfrm>
            <a:off x="5" y="881953"/>
            <a:ext cx="3664827" cy="231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63" y="451044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2058" name="Picture 10" descr="Tulou-woningen op het platteland Fujian">
            <a:extLst>
              <a:ext uri="{FF2B5EF4-FFF2-40B4-BE49-F238E27FC236}">
                <a16:creationId xmlns:a16="http://schemas.microsoft.com/office/drawing/2014/main" id="{9DEDB952-EFA6-4322-BBFB-B4C420C933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4" b="2"/>
          <a:stretch/>
        </p:blipFill>
        <p:spPr bwMode="auto">
          <a:xfrm>
            <a:off x="4257921" y="-1"/>
            <a:ext cx="4051910" cy="319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ujian Tulou: Ancient Earthen Castles of China | Amusing Planet">
            <a:extLst>
              <a:ext uri="{FF2B5EF4-FFF2-40B4-BE49-F238E27FC236}">
                <a16:creationId xmlns:a16="http://schemas.microsoft.com/office/drawing/2014/main" id="{C9FB2C07-09DC-476A-AC34-844A67360A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" r="4" b="4"/>
          <a:stretch/>
        </p:blipFill>
        <p:spPr bwMode="auto">
          <a:xfrm>
            <a:off x="8479972" y="863600"/>
            <a:ext cx="2830286" cy="189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7" y="434000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0FF9FA-B1B6-46A0-8021-9FF434C49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87755"/>
            <a:ext cx="5109950" cy="1789207"/>
          </a:xfrm>
        </p:spPr>
        <p:txBody>
          <a:bodyPr>
            <a:normAutofit/>
          </a:bodyPr>
          <a:lstStyle/>
          <a:p>
            <a:r>
              <a:rPr lang="nl-NL" sz="2000" dirty="0"/>
              <a:t>Bevolkingsgroep </a:t>
            </a:r>
          </a:p>
          <a:p>
            <a:r>
              <a:rPr lang="nl-NL" sz="2000" dirty="0"/>
              <a:t>Materialen</a:t>
            </a:r>
          </a:p>
          <a:p>
            <a:r>
              <a:rPr lang="nl-NL" sz="2000" dirty="0"/>
              <a:t>Vorm</a:t>
            </a:r>
          </a:p>
          <a:p>
            <a:r>
              <a:rPr lang="nl-NL" sz="2000" dirty="0"/>
              <a:t>Inrichting </a:t>
            </a:r>
          </a:p>
          <a:p>
            <a:endParaRPr lang="nl-NL" sz="2000" dirty="0"/>
          </a:p>
        </p:txBody>
      </p:sp>
      <p:pic>
        <p:nvPicPr>
          <p:cNvPr id="2054" name="Picture 6" descr="Tulou Housing Guangzhou / URBANUS Architects by Iwan Baan | ArchDaily">
            <a:extLst>
              <a:ext uri="{FF2B5EF4-FFF2-40B4-BE49-F238E27FC236}">
                <a16:creationId xmlns:a16="http://schemas.microsoft.com/office/drawing/2014/main" id="{A34DBFF9-2787-4270-A7FE-D9BCC000D5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6" r="14600" b="1"/>
          <a:stretch/>
        </p:blipFill>
        <p:spPr bwMode="auto">
          <a:xfrm>
            <a:off x="6243851" y="3338001"/>
            <a:ext cx="2065980" cy="250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reserving the culture of Fujian&amp;#39;s iconic tulous - SilverKris">
            <a:extLst>
              <a:ext uri="{FF2B5EF4-FFF2-40B4-BE49-F238E27FC236}">
                <a16:creationId xmlns:a16="http://schemas.microsoft.com/office/drawing/2014/main" id="{56D91BA2-9887-4CFB-83B1-885CD19F9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47" b="-3"/>
          <a:stretch/>
        </p:blipFill>
        <p:spPr bwMode="auto">
          <a:xfrm>
            <a:off x="8937688" y="2919002"/>
            <a:ext cx="3254312" cy="294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33" y="2919002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04347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ujian Tulou UNESCO World Heritage Site">
            <a:extLst>
              <a:ext uri="{FF2B5EF4-FFF2-40B4-BE49-F238E27FC236}">
                <a16:creationId xmlns:a16="http://schemas.microsoft.com/office/drawing/2014/main" id="{DAA1B0CC-44C1-4BB4-B21F-9A162FB85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445762E-4C3F-4908-A29F-EBD16FA22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Video over de tulou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4C91684-BD39-4787-B249-A888072CB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rgbClr val="FFFFFF"/>
                </a:solidFill>
                <a:hlinkClick r:id="rId3"/>
              </a:rPr>
              <a:t>https://www.youtube.com/watch?v=ZZ_Z58r3mIs</a:t>
            </a:r>
            <a:r>
              <a:rPr lang="nl-NL" dirty="0">
                <a:solidFill>
                  <a:srgbClr val="FFFFFF"/>
                </a:solidFill>
              </a:rPr>
              <a:t> </a:t>
            </a:r>
          </a:p>
          <a:p>
            <a:r>
              <a:rPr lang="nl-NL" dirty="0">
                <a:solidFill>
                  <a:srgbClr val="FFFFFF"/>
                </a:solidFill>
              </a:rPr>
              <a:t>Vragen bij de video:	</a:t>
            </a:r>
          </a:p>
          <a:p>
            <a:pPr lvl="1"/>
            <a:r>
              <a:rPr lang="nl-NL" dirty="0">
                <a:solidFill>
                  <a:srgbClr val="FFFFFF"/>
                </a:solidFill>
              </a:rPr>
              <a:t>Op welke plek zijn de huizen gebouwd?</a:t>
            </a:r>
          </a:p>
          <a:p>
            <a:pPr lvl="1"/>
            <a:r>
              <a:rPr lang="nl-NL" dirty="0">
                <a:solidFill>
                  <a:srgbClr val="FFFFFF"/>
                </a:solidFill>
              </a:rPr>
              <a:t>Is dit een handige plek? Waarom wel/niet?</a:t>
            </a:r>
          </a:p>
          <a:p>
            <a:pPr lvl="1"/>
            <a:r>
              <a:rPr lang="nl-NL" dirty="0">
                <a:solidFill>
                  <a:srgbClr val="FFFFFF"/>
                </a:solidFill>
              </a:rPr>
              <a:t>Hoe denk je dat de huizen op het platteland gebouwd worden?</a:t>
            </a:r>
          </a:p>
          <a:p>
            <a:pPr lvl="1"/>
            <a:endParaRPr lang="nl-NL" dirty="0">
              <a:solidFill>
                <a:srgbClr val="FFFFFF"/>
              </a:solidFill>
            </a:endParaRPr>
          </a:p>
          <a:p>
            <a:pPr lvl="1"/>
            <a:endParaRPr lang="nl-NL" dirty="0">
              <a:solidFill>
                <a:srgbClr val="FFFFFF"/>
              </a:solidFill>
            </a:endParaRPr>
          </a:p>
          <a:p>
            <a:pPr lvl="1"/>
            <a:r>
              <a:rPr lang="nl-NL" dirty="0">
                <a:solidFill>
                  <a:srgbClr val="FFFFFF"/>
                </a:solidFill>
              </a:rPr>
              <a:t>Leegloop van de </a:t>
            </a:r>
            <a:r>
              <a:rPr lang="nl-NL" dirty="0" err="1">
                <a:solidFill>
                  <a:srgbClr val="FFFFFF"/>
                </a:solidFill>
              </a:rPr>
              <a:t>tulou’s</a:t>
            </a:r>
            <a:endParaRPr lang="nl-NL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573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4" name="Picture 8" descr="De Ontmoeting - Asian Way of Life">
            <a:extLst>
              <a:ext uri="{FF2B5EF4-FFF2-40B4-BE49-F238E27FC236}">
                <a16:creationId xmlns:a16="http://schemas.microsoft.com/office/drawing/2014/main" id="{57C68488-C0BF-4185-9F6D-2A1F90C151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" r="6" b="6"/>
          <a:stretch/>
        </p:blipFill>
        <p:spPr bwMode="auto">
          <a:xfrm>
            <a:off x="2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16,143 Chinese Huizen Foto&amp;#39;s - gratis en royaltyvrije stockfoto&amp;#39;s uit  Dreamstime">
            <a:extLst>
              <a:ext uri="{FF2B5EF4-FFF2-40B4-BE49-F238E27FC236}">
                <a16:creationId xmlns:a16="http://schemas.microsoft.com/office/drawing/2014/main" id="{556AB0C9-CAC5-4A46-8D0E-762F5A5C5B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93" r="-3" b="1985"/>
          <a:stretch/>
        </p:blipFill>
        <p:spPr bwMode="auto"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isverslag china minderheden">
            <a:extLst>
              <a:ext uri="{FF2B5EF4-FFF2-40B4-BE49-F238E27FC236}">
                <a16:creationId xmlns:a16="http://schemas.microsoft.com/office/drawing/2014/main" id="{7A714C5F-C48C-4F0D-9B23-C533032653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" r="11941" b="5"/>
          <a:stretch/>
        </p:blipFill>
        <p:spPr bwMode="auto">
          <a:xfrm>
            <a:off x="4675537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kReis - Bezienswaardigheden Dali China: tempels en minderheden in Yunnan">
            <a:extLst>
              <a:ext uri="{FF2B5EF4-FFF2-40B4-BE49-F238E27FC236}">
                <a16:creationId xmlns:a16="http://schemas.microsoft.com/office/drawing/2014/main" id="{194EB31D-064B-465E-855C-D7FF2E3C6A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r="12968" b="2"/>
          <a:stretch/>
        </p:blipFill>
        <p:spPr bwMode="auto">
          <a:xfrm>
            <a:off x="5353049" y="2660089"/>
            <a:ext cx="6838950" cy="4197911"/>
          </a:xfrm>
          <a:custGeom>
            <a:avLst/>
            <a:gdLst/>
            <a:ahLst/>
            <a:cxnLst/>
            <a:rect l="l" t="t" r="r" b="b"/>
            <a:pathLst>
              <a:path w="6838950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791200" y="0"/>
                </a:lnTo>
                <a:lnTo>
                  <a:pt x="6838950" y="0"/>
                </a:lnTo>
                <a:lnTo>
                  <a:pt x="6838950" y="4197911"/>
                </a:lnTo>
                <a:lnTo>
                  <a:pt x="0" y="41979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922A25-F6EE-461E-A8AE-427D85CC4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" y="3098042"/>
            <a:ext cx="5308979" cy="852985"/>
          </a:xfrm>
        </p:spPr>
        <p:txBody>
          <a:bodyPr>
            <a:normAutofit/>
          </a:bodyPr>
          <a:lstStyle/>
          <a:p>
            <a:r>
              <a:rPr lang="nl-NL" sz="2500">
                <a:solidFill>
                  <a:srgbClr val="FFFFFF"/>
                </a:solidFill>
              </a:rPr>
              <a:t>Andere soorten huizen op het Chinese platteland</a:t>
            </a:r>
          </a:p>
        </p:txBody>
      </p:sp>
      <p:pic>
        <p:nvPicPr>
          <p:cNvPr id="4098" name="Picture 2" descr="Terug in de tijd op het Chinese platteland | Traveljunks">
            <a:extLst>
              <a:ext uri="{FF2B5EF4-FFF2-40B4-BE49-F238E27FC236}">
                <a16:creationId xmlns:a16="http://schemas.microsoft.com/office/drawing/2014/main" id="{ED8ED63F-B7C9-4CCB-8695-4A86148E0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" r="2" b="2"/>
          <a:stretch/>
        </p:blipFill>
        <p:spPr bwMode="auto">
          <a:xfrm>
            <a:off x="2268501" y="10"/>
            <a:ext cx="3393943" cy="250283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40051D-7B85-4BED-80C8-7311095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" y="3951027"/>
            <a:ext cx="4746863" cy="2130364"/>
          </a:xfrm>
        </p:spPr>
        <p:txBody>
          <a:bodyPr anchor="ctr">
            <a:normAutofit/>
          </a:bodyPr>
          <a:lstStyle/>
          <a:p>
            <a:endParaRPr lang="nl-NL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53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57C68488-C0BF-4185-9F6D-2A1F90C15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" r="1275"/>
          <a:stretch/>
        </p:blipFill>
        <p:spPr bwMode="auto">
          <a:xfrm>
            <a:off x="2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556AB0C9-CAC5-4A46-8D0E-762F5A5C5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6" b="15326"/>
          <a:stretch/>
        </p:blipFill>
        <p:spPr bwMode="auto"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7A714C5F-C48C-4F0D-9B23-C53303265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4" b="4584"/>
          <a:stretch/>
        </p:blipFill>
        <p:spPr bwMode="auto">
          <a:xfrm>
            <a:off x="4675537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94EB31D-064B-465E-855C-D7FF2E3C6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8" b="9078"/>
          <a:stretch/>
        </p:blipFill>
        <p:spPr bwMode="auto">
          <a:xfrm>
            <a:off x="5353049" y="2660089"/>
            <a:ext cx="6838950" cy="4197911"/>
          </a:xfrm>
          <a:custGeom>
            <a:avLst/>
            <a:gdLst/>
            <a:ahLst/>
            <a:cxnLst/>
            <a:rect l="l" t="t" r="r" b="b"/>
            <a:pathLst>
              <a:path w="6838950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791200" y="0"/>
                </a:lnTo>
                <a:lnTo>
                  <a:pt x="6838950" y="0"/>
                </a:lnTo>
                <a:lnTo>
                  <a:pt x="6838950" y="4197911"/>
                </a:lnTo>
                <a:lnTo>
                  <a:pt x="0" y="41979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922A25-F6EE-461E-A8AE-427D85CC4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" y="3098042"/>
            <a:ext cx="5308979" cy="852985"/>
          </a:xfrm>
        </p:spPr>
        <p:txBody>
          <a:bodyPr>
            <a:normAutofit/>
          </a:bodyPr>
          <a:lstStyle/>
          <a:p>
            <a:r>
              <a:rPr lang="nl-NL" sz="2500">
                <a:solidFill>
                  <a:srgbClr val="FFFFFF"/>
                </a:solidFill>
              </a:rPr>
              <a:t>Andere soorten huizen op het Chinese platteland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D8ED63F-B7C9-4CCB-8695-4A86148E0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" b="837"/>
          <a:stretch/>
        </p:blipFill>
        <p:spPr bwMode="auto">
          <a:xfrm>
            <a:off x="2268501" y="10"/>
            <a:ext cx="3393943" cy="250283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40051D-7B85-4BED-80C8-7311095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" y="3951027"/>
            <a:ext cx="4746863" cy="2130364"/>
          </a:xfrm>
        </p:spPr>
        <p:txBody>
          <a:bodyPr anchor="ctr">
            <a:normAutofit/>
          </a:bodyPr>
          <a:lstStyle/>
          <a:p>
            <a:endParaRPr lang="nl-NL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701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840DDA-6544-4A20-B47E-FE1E0FCCC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2621" y="4665605"/>
            <a:ext cx="6638806" cy="12924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Verschillen met de huizen in de stad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38D9E5-E881-408B-B99F-F1AB613A5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2619" y="5958038"/>
            <a:ext cx="6638807" cy="42444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 is er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anders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aan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huizen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de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stad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5D42054-26D0-410B-ADBA-103C2DA94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4" r="12984"/>
          <a:stretch/>
        </p:blipFill>
        <p:spPr bwMode="auto">
          <a:xfrm>
            <a:off x="20" y="1"/>
            <a:ext cx="4848284" cy="435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hongqing China Traditionele Huizen Op Stelten Stockfoto en meer beelden  van Tsjoengking - iStock">
            <a:extLst>
              <a:ext uri="{FF2B5EF4-FFF2-40B4-BE49-F238E27FC236}">
                <a16:creationId xmlns:a16="http://schemas.microsoft.com/office/drawing/2014/main" id="{9AD5278A-EF77-4AC9-BC39-AF043870A1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6346"/>
          <a:stretch/>
        </p:blipFill>
        <p:spPr bwMode="auto">
          <a:xfrm>
            <a:off x="4972050" y="-1"/>
            <a:ext cx="7216902" cy="435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hina: óf aandelen óf huizen gaan omhoog - CashCow.nl">
            <a:extLst>
              <a:ext uri="{FF2B5EF4-FFF2-40B4-BE49-F238E27FC236}">
                <a16:creationId xmlns:a16="http://schemas.microsoft.com/office/drawing/2014/main" id="{B4DF9550-619B-4515-BB4B-727C892A1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1" r="2" b="1543"/>
          <a:stretch/>
        </p:blipFill>
        <p:spPr bwMode="auto">
          <a:xfrm>
            <a:off x="20" y="4472610"/>
            <a:ext cx="4848284" cy="238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958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B7813D-B76D-400E-BFDE-AA4BA0BFA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1785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EBCD15-1466-4883-8377-77831053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00426"/>
            <a:ext cx="10512552" cy="33606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‘Ik kom van het platteland en heb mezelf door keihard werken omhooggewerkt. Nu heb ik een huis en baan in de grote stad.’</a:t>
            </a:r>
          </a:p>
        </p:txBody>
      </p:sp>
    </p:spTree>
    <p:extLst>
      <p:ext uri="{BB962C8B-B14F-4D97-AF65-F5344CB8AC3E}">
        <p14:creationId xmlns:p14="http://schemas.microsoft.com/office/powerpoint/2010/main" val="2290640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3A6602B-CADB-48C2-8885-B1E1586EF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625" y="381000"/>
            <a:ext cx="11080750" cy="57594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10A166-A30E-45D4-BD59-529709BCA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064" y="1049781"/>
            <a:ext cx="9637776" cy="1430696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bg1"/>
                </a:solidFill>
              </a:rPr>
              <a:t>Afsluiting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0A8731-ED4C-4755-B3D7-A2ED06465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064" y="2618928"/>
            <a:ext cx="9637776" cy="3064321"/>
          </a:xfrm>
        </p:spPr>
        <p:txBody>
          <a:bodyPr>
            <a:normAutofit/>
          </a:bodyPr>
          <a:lstStyle/>
          <a:p>
            <a:r>
              <a:rPr lang="nl-NL" sz="2400">
                <a:solidFill>
                  <a:schemeClr val="bg1"/>
                </a:solidFill>
              </a:rPr>
              <a:t>Wat heb je van deze les geleerd?</a:t>
            </a:r>
          </a:p>
          <a:p>
            <a:r>
              <a:rPr lang="nl-NL" sz="2400">
                <a:solidFill>
                  <a:schemeClr val="bg1"/>
                </a:solidFill>
              </a:rPr>
              <a:t>Wat wil je meenemen voor het verwerken van de muurkrant?</a:t>
            </a:r>
          </a:p>
          <a:p>
            <a:endParaRPr lang="nl-NL" sz="2400">
              <a:solidFill>
                <a:schemeClr val="bg1"/>
              </a:solidFill>
            </a:endParaRPr>
          </a:p>
          <a:p>
            <a:endParaRPr lang="nl-NL" sz="2400">
              <a:solidFill>
                <a:schemeClr val="bg1"/>
              </a:solidFill>
            </a:endParaRPr>
          </a:p>
          <a:p>
            <a:r>
              <a:rPr lang="nl-NL" sz="2400">
                <a:solidFill>
                  <a:schemeClr val="bg1"/>
                </a:solidFill>
              </a:rPr>
              <a:t>Handvaardigheidles: welke materialen kun je gebruiken om Chinese huizen te maken?</a:t>
            </a:r>
          </a:p>
        </p:txBody>
      </p:sp>
    </p:spTree>
    <p:extLst>
      <p:ext uri="{BB962C8B-B14F-4D97-AF65-F5344CB8AC3E}">
        <p14:creationId xmlns:p14="http://schemas.microsoft.com/office/powerpoint/2010/main" val="2542445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4" ma:contentTypeDescription="Een nieuw document maken." ma:contentTypeScope="" ma:versionID="53e3c9f3b24e099dc4ee287459839758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3a669e4cf211406c82c929e720fab233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F03B26-16A9-4F46-9EC3-2F6E922EE0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376EE9-9E4C-4C2E-AEF8-6CD88CB88D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C38FA8-1105-47BE-8FBE-6A8BE413222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263</Words>
  <Application>Microsoft Office PowerPoint</Application>
  <PresentationFormat>Breedbeeld</PresentationFormat>
  <Paragraphs>36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Kantoorthema</vt:lpstr>
      <vt:lpstr>Huizen op het Chinese platteland</vt:lpstr>
      <vt:lpstr>Doelen van deze les:</vt:lpstr>
      <vt:lpstr>Wat voor soort huizen heb je allemaal in Nederland?</vt:lpstr>
      <vt:lpstr>Hoe denk je dat de huizen op het Chinese platteland eruit zullen zien?</vt:lpstr>
      <vt:lpstr>Heel speciaal zijn de ‘tulou’</vt:lpstr>
      <vt:lpstr>Video over de tulou</vt:lpstr>
      <vt:lpstr>Andere soorten huizen op het Chinese platteland</vt:lpstr>
      <vt:lpstr>Andere soorten huizen op het Chinese platteland</vt:lpstr>
      <vt:lpstr>Verschillen met de huizen in de stad</vt:lpstr>
      <vt:lpstr>‘Ik kom van het platteland en heb mezelf door keihard werken omhooggewerkt. Nu heb ik een huis en baan in de grote stad.’</vt:lpstr>
      <vt:lpstr>Afsluiting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Huizen op het Chinese platteland</dc:title>
  <dc:creator>Corina Mourits</dc:creator>
  <cp:lastModifiedBy>Christine Vlastuin</cp:lastModifiedBy>
  <cp:revision>2</cp:revision>
  <dcterms:created xsi:type="dcterms:W3CDTF">2021-12-15T11:12:09Z</dcterms:created>
  <dcterms:modified xsi:type="dcterms:W3CDTF">2021-12-22T14:46:08Z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