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9" r:id="rId8"/>
    <p:sldId id="270" r:id="rId9"/>
    <p:sldId id="259" r:id="rId10"/>
    <p:sldId id="260" r:id="rId11"/>
    <p:sldId id="261" r:id="rId12"/>
    <p:sldId id="262" r:id="rId13"/>
    <p:sldId id="264" r:id="rId14"/>
    <p:sldId id="263" r:id="rId15"/>
    <p:sldId id="265" r:id="rId16"/>
    <p:sldId id="266" r:id="rId17"/>
    <p:sldId id="267" r:id="rId18"/>
    <p:sldId id="268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EB600C-DC77-4E9C-9BD4-FB73DADBDADB}" v="38" dt="2021-12-22T16:42:21.685"/>
    <p1510:client id="{028828B4-9DB0-5313-D63D-207A6807178A}" v="56" dt="2021-12-14T18:20:14.153"/>
    <p1510:client id="{B4C9EC04-072F-4DA7-B117-5DA0F795312D}" v="1" dt="2021-12-14T13:17:29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FE9D3-3C38-4E3D-95D9-7A08DD740A2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4B5C9CB-F035-4DDC-A541-BFAA1B43F162}">
      <dgm:prSet/>
      <dgm:spPr/>
      <dgm:t>
        <a:bodyPr/>
        <a:lstStyle/>
        <a:p>
          <a:r>
            <a:rPr lang="nl-NL" dirty="0"/>
            <a:t>Wat heb jij geleerd van deze les?</a:t>
          </a:r>
          <a:endParaRPr lang="en-US" dirty="0"/>
        </a:p>
      </dgm:t>
    </dgm:pt>
    <dgm:pt modelId="{8379A3A4-7F32-4B54-8D31-31265B88F71B}" type="parTrans" cxnId="{FB07711C-B359-4D9B-A54B-357D47FB4391}">
      <dgm:prSet/>
      <dgm:spPr/>
      <dgm:t>
        <a:bodyPr/>
        <a:lstStyle/>
        <a:p>
          <a:endParaRPr lang="en-US"/>
        </a:p>
      </dgm:t>
    </dgm:pt>
    <dgm:pt modelId="{0326F2D5-17DC-4225-AC20-CF354D2C2A69}" type="sibTrans" cxnId="{FB07711C-B359-4D9B-A54B-357D47FB4391}">
      <dgm:prSet/>
      <dgm:spPr/>
      <dgm:t>
        <a:bodyPr/>
        <a:lstStyle/>
        <a:p>
          <a:endParaRPr lang="en-US"/>
        </a:p>
      </dgm:t>
    </dgm:pt>
    <dgm:pt modelId="{8755329F-C243-4897-B4F1-5F0479255379}">
      <dgm:prSet/>
      <dgm:spPr/>
      <dgm:t>
        <a:bodyPr/>
        <a:lstStyle/>
        <a:p>
          <a:r>
            <a:rPr lang="nl-NL" dirty="0"/>
            <a:t>Welke informatie wil je meenemen voor het maken van je muurkrant?</a:t>
          </a:r>
          <a:endParaRPr lang="en-US" dirty="0"/>
        </a:p>
      </dgm:t>
    </dgm:pt>
    <dgm:pt modelId="{4ECA58A2-EE47-466A-AFA2-7BE72D45D2A1}" type="parTrans" cxnId="{8AE5E31D-BE89-4597-AE02-776C8C807044}">
      <dgm:prSet/>
      <dgm:spPr/>
      <dgm:t>
        <a:bodyPr/>
        <a:lstStyle/>
        <a:p>
          <a:endParaRPr lang="en-US"/>
        </a:p>
      </dgm:t>
    </dgm:pt>
    <dgm:pt modelId="{5050813B-3DF3-4131-A073-35BCF7BE46CA}" type="sibTrans" cxnId="{8AE5E31D-BE89-4597-AE02-776C8C807044}">
      <dgm:prSet/>
      <dgm:spPr/>
      <dgm:t>
        <a:bodyPr/>
        <a:lstStyle/>
        <a:p>
          <a:endParaRPr lang="en-US"/>
        </a:p>
      </dgm:t>
    </dgm:pt>
    <dgm:pt modelId="{D3AAD176-8213-4BDE-A395-7C424077FAB9}">
      <dgm:prSet/>
      <dgm:spPr/>
      <dgm:t>
        <a:bodyPr/>
        <a:lstStyle/>
        <a:p>
          <a:r>
            <a:rPr lang="nl-NL" dirty="0"/>
            <a:t>Welke vragen heb je nog?</a:t>
          </a:r>
          <a:endParaRPr lang="en-US" dirty="0"/>
        </a:p>
      </dgm:t>
    </dgm:pt>
    <dgm:pt modelId="{3AA1917B-66A4-423A-82DC-277B90992023}" type="parTrans" cxnId="{4658F947-34B9-44D6-8410-DE340BD23019}">
      <dgm:prSet/>
      <dgm:spPr/>
      <dgm:t>
        <a:bodyPr/>
        <a:lstStyle/>
        <a:p>
          <a:endParaRPr lang="en-US"/>
        </a:p>
      </dgm:t>
    </dgm:pt>
    <dgm:pt modelId="{6C10A20A-7DA2-45EE-A1E0-75DA2C5048C8}" type="sibTrans" cxnId="{4658F947-34B9-44D6-8410-DE340BD23019}">
      <dgm:prSet/>
      <dgm:spPr/>
      <dgm:t>
        <a:bodyPr/>
        <a:lstStyle/>
        <a:p>
          <a:endParaRPr lang="en-US"/>
        </a:p>
      </dgm:t>
    </dgm:pt>
    <dgm:pt modelId="{3EA27928-7D35-4241-9B1D-2E36536A86DA}">
      <dgm:prSet/>
      <dgm:spPr/>
      <dgm:t>
        <a:bodyPr/>
        <a:lstStyle/>
        <a:p>
          <a:r>
            <a:rPr lang="nl-NL" dirty="0"/>
            <a:t>Volgende les: praktisch aan de slag met het maken van je eigen muurkrant</a:t>
          </a:r>
          <a:endParaRPr lang="en-US" dirty="0"/>
        </a:p>
      </dgm:t>
    </dgm:pt>
    <dgm:pt modelId="{4CB5F2F2-A4FD-474E-AE90-3C620CC26BFA}" type="parTrans" cxnId="{A388B711-A63C-4FBC-8861-C8906CD15A7A}">
      <dgm:prSet/>
      <dgm:spPr/>
      <dgm:t>
        <a:bodyPr/>
        <a:lstStyle/>
        <a:p>
          <a:endParaRPr lang="en-US"/>
        </a:p>
      </dgm:t>
    </dgm:pt>
    <dgm:pt modelId="{BB94293A-BC11-4371-B655-A1AD8A61C071}" type="sibTrans" cxnId="{A388B711-A63C-4FBC-8861-C8906CD15A7A}">
      <dgm:prSet/>
      <dgm:spPr/>
      <dgm:t>
        <a:bodyPr/>
        <a:lstStyle/>
        <a:p>
          <a:endParaRPr lang="en-US"/>
        </a:p>
      </dgm:t>
    </dgm:pt>
    <dgm:pt modelId="{69361544-4587-4D63-A1B6-92ED7951F163}" type="pres">
      <dgm:prSet presAssocID="{F72FE9D3-3C38-4E3D-95D9-7A08DD740A26}" presName="linear" presStyleCnt="0">
        <dgm:presLayoutVars>
          <dgm:animLvl val="lvl"/>
          <dgm:resizeHandles val="exact"/>
        </dgm:presLayoutVars>
      </dgm:prSet>
      <dgm:spPr/>
    </dgm:pt>
    <dgm:pt modelId="{8C85299A-C259-4B25-9B37-413C8C5DCDC4}" type="pres">
      <dgm:prSet presAssocID="{24B5C9CB-F035-4DDC-A541-BFAA1B43F16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3874A61-E440-4BD8-8175-4AF0309CD784}" type="pres">
      <dgm:prSet presAssocID="{0326F2D5-17DC-4225-AC20-CF354D2C2A69}" presName="spacer" presStyleCnt="0"/>
      <dgm:spPr/>
    </dgm:pt>
    <dgm:pt modelId="{C4035C5B-26C1-45A6-B762-DC61EC754D07}" type="pres">
      <dgm:prSet presAssocID="{8755329F-C243-4897-B4F1-5F047925537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FDE54E6-C76C-4C44-8A5F-C32DE7881E95}" type="pres">
      <dgm:prSet presAssocID="{5050813B-3DF3-4131-A073-35BCF7BE46CA}" presName="spacer" presStyleCnt="0"/>
      <dgm:spPr/>
    </dgm:pt>
    <dgm:pt modelId="{0D0CB6A1-BBC1-43CB-A48C-3BD34E2EED52}" type="pres">
      <dgm:prSet presAssocID="{D3AAD176-8213-4BDE-A395-7C424077FAB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06421F8-49C1-4507-A62F-13CA7769765C}" type="pres">
      <dgm:prSet presAssocID="{6C10A20A-7DA2-45EE-A1E0-75DA2C5048C8}" presName="spacer" presStyleCnt="0"/>
      <dgm:spPr/>
    </dgm:pt>
    <dgm:pt modelId="{D737F3FB-307F-4DD1-A3D7-7A9E56245E5E}" type="pres">
      <dgm:prSet presAssocID="{3EA27928-7D35-4241-9B1D-2E36536A86D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388B711-A63C-4FBC-8861-C8906CD15A7A}" srcId="{F72FE9D3-3C38-4E3D-95D9-7A08DD740A26}" destId="{3EA27928-7D35-4241-9B1D-2E36536A86DA}" srcOrd="3" destOrd="0" parTransId="{4CB5F2F2-A4FD-474E-AE90-3C620CC26BFA}" sibTransId="{BB94293A-BC11-4371-B655-A1AD8A61C071}"/>
    <dgm:cxn modelId="{E3CA7817-D6F6-4738-83EE-0CA795C902C8}" type="presOf" srcId="{24B5C9CB-F035-4DDC-A541-BFAA1B43F162}" destId="{8C85299A-C259-4B25-9B37-413C8C5DCDC4}" srcOrd="0" destOrd="0" presId="urn:microsoft.com/office/officeart/2005/8/layout/vList2"/>
    <dgm:cxn modelId="{FB07711C-B359-4D9B-A54B-357D47FB4391}" srcId="{F72FE9D3-3C38-4E3D-95D9-7A08DD740A26}" destId="{24B5C9CB-F035-4DDC-A541-BFAA1B43F162}" srcOrd="0" destOrd="0" parTransId="{8379A3A4-7F32-4B54-8D31-31265B88F71B}" sibTransId="{0326F2D5-17DC-4225-AC20-CF354D2C2A69}"/>
    <dgm:cxn modelId="{8AE5E31D-BE89-4597-AE02-776C8C807044}" srcId="{F72FE9D3-3C38-4E3D-95D9-7A08DD740A26}" destId="{8755329F-C243-4897-B4F1-5F0479255379}" srcOrd="1" destOrd="0" parTransId="{4ECA58A2-EE47-466A-AFA2-7BE72D45D2A1}" sibTransId="{5050813B-3DF3-4131-A073-35BCF7BE46CA}"/>
    <dgm:cxn modelId="{FFB3672C-8D62-4584-8106-F7BC1867B277}" type="presOf" srcId="{8755329F-C243-4897-B4F1-5F0479255379}" destId="{C4035C5B-26C1-45A6-B762-DC61EC754D07}" srcOrd="0" destOrd="0" presId="urn:microsoft.com/office/officeart/2005/8/layout/vList2"/>
    <dgm:cxn modelId="{90BD5066-75CD-49B2-8997-1D729CE86CFC}" type="presOf" srcId="{3EA27928-7D35-4241-9B1D-2E36536A86DA}" destId="{D737F3FB-307F-4DD1-A3D7-7A9E56245E5E}" srcOrd="0" destOrd="0" presId="urn:microsoft.com/office/officeart/2005/8/layout/vList2"/>
    <dgm:cxn modelId="{4658F947-34B9-44D6-8410-DE340BD23019}" srcId="{F72FE9D3-3C38-4E3D-95D9-7A08DD740A26}" destId="{D3AAD176-8213-4BDE-A395-7C424077FAB9}" srcOrd="2" destOrd="0" parTransId="{3AA1917B-66A4-423A-82DC-277B90992023}" sibTransId="{6C10A20A-7DA2-45EE-A1E0-75DA2C5048C8}"/>
    <dgm:cxn modelId="{878C1678-00F4-4E0C-AE23-217B11B71DB5}" type="presOf" srcId="{F72FE9D3-3C38-4E3D-95D9-7A08DD740A26}" destId="{69361544-4587-4D63-A1B6-92ED7951F163}" srcOrd="0" destOrd="0" presId="urn:microsoft.com/office/officeart/2005/8/layout/vList2"/>
    <dgm:cxn modelId="{DAD914F6-025D-406A-9979-15CE719474F7}" type="presOf" srcId="{D3AAD176-8213-4BDE-A395-7C424077FAB9}" destId="{0D0CB6A1-BBC1-43CB-A48C-3BD34E2EED52}" srcOrd="0" destOrd="0" presId="urn:microsoft.com/office/officeart/2005/8/layout/vList2"/>
    <dgm:cxn modelId="{4E23A156-28E9-4C4F-8C22-4356586D05AB}" type="presParOf" srcId="{69361544-4587-4D63-A1B6-92ED7951F163}" destId="{8C85299A-C259-4B25-9B37-413C8C5DCDC4}" srcOrd="0" destOrd="0" presId="urn:microsoft.com/office/officeart/2005/8/layout/vList2"/>
    <dgm:cxn modelId="{1D375E64-E05E-4A75-AD57-4DD26C12662F}" type="presParOf" srcId="{69361544-4587-4D63-A1B6-92ED7951F163}" destId="{53874A61-E440-4BD8-8175-4AF0309CD784}" srcOrd="1" destOrd="0" presId="urn:microsoft.com/office/officeart/2005/8/layout/vList2"/>
    <dgm:cxn modelId="{21AE873B-CEB2-4414-BE05-01410F3D4C8D}" type="presParOf" srcId="{69361544-4587-4D63-A1B6-92ED7951F163}" destId="{C4035C5B-26C1-45A6-B762-DC61EC754D07}" srcOrd="2" destOrd="0" presId="urn:microsoft.com/office/officeart/2005/8/layout/vList2"/>
    <dgm:cxn modelId="{65B49780-C9B6-45CF-B180-66F2DBB487C2}" type="presParOf" srcId="{69361544-4587-4D63-A1B6-92ED7951F163}" destId="{4FDE54E6-C76C-4C44-8A5F-C32DE7881E95}" srcOrd="3" destOrd="0" presId="urn:microsoft.com/office/officeart/2005/8/layout/vList2"/>
    <dgm:cxn modelId="{A3CAEB41-D294-4340-A0A1-ADF8FA45005C}" type="presParOf" srcId="{69361544-4587-4D63-A1B6-92ED7951F163}" destId="{0D0CB6A1-BBC1-43CB-A48C-3BD34E2EED52}" srcOrd="4" destOrd="0" presId="urn:microsoft.com/office/officeart/2005/8/layout/vList2"/>
    <dgm:cxn modelId="{5A01C101-FDBE-4EF2-BE18-DF8A75988B3F}" type="presParOf" srcId="{69361544-4587-4D63-A1B6-92ED7951F163}" destId="{906421F8-49C1-4507-A62F-13CA7769765C}" srcOrd="5" destOrd="0" presId="urn:microsoft.com/office/officeart/2005/8/layout/vList2"/>
    <dgm:cxn modelId="{D37B0D03-794F-45CB-B588-8B8F8FD2CA8D}" type="presParOf" srcId="{69361544-4587-4D63-A1B6-92ED7951F163}" destId="{D737F3FB-307F-4DD1-A3D7-7A9E56245E5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5299A-C259-4B25-9B37-413C8C5DCDC4}">
      <dsp:nvSpPr>
        <dsp:cNvPr id="0" name=""/>
        <dsp:cNvSpPr/>
      </dsp:nvSpPr>
      <dsp:spPr>
        <a:xfrm>
          <a:off x="0" y="40849"/>
          <a:ext cx="4828172" cy="134072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Wat heb jij geleerd van deze les?</a:t>
          </a:r>
          <a:endParaRPr lang="en-US" sz="2400" kern="1200" dirty="0"/>
        </a:p>
      </dsp:txBody>
      <dsp:txXfrm>
        <a:off x="65449" y="106298"/>
        <a:ext cx="4697274" cy="1209826"/>
      </dsp:txXfrm>
    </dsp:sp>
    <dsp:sp modelId="{C4035C5B-26C1-45A6-B762-DC61EC754D07}">
      <dsp:nvSpPr>
        <dsp:cNvPr id="0" name=""/>
        <dsp:cNvSpPr/>
      </dsp:nvSpPr>
      <dsp:spPr>
        <a:xfrm>
          <a:off x="0" y="1450693"/>
          <a:ext cx="4828172" cy="1340724"/>
        </a:xfrm>
        <a:prstGeom prst="roundRect">
          <a:avLst/>
        </a:prstGeom>
        <a:solidFill>
          <a:schemeClr val="accent5">
            <a:hueOff val="0"/>
            <a:satOff val="0"/>
            <a:lumOff val="-23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Welke informatie wil je meenemen voor het maken van je muurkrant?</a:t>
          </a:r>
          <a:endParaRPr lang="en-US" sz="2400" kern="1200" dirty="0"/>
        </a:p>
      </dsp:txBody>
      <dsp:txXfrm>
        <a:off x="65449" y="1516142"/>
        <a:ext cx="4697274" cy="1209826"/>
      </dsp:txXfrm>
    </dsp:sp>
    <dsp:sp modelId="{0D0CB6A1-BBC1-43CB-A48C-3BD34E2EED52}">
      <dsp:nvSpPr>
        <dsp:cNvPr id="0" name=""/>
        <dsp:cNvSpPr/>
      </dsp:nvSpPr>
      <dsp:spPr>
        <a:xfrm>
          <a:off x="0" y="2860537"/>
          <a:ext cx="4828172" cy="1340724"/>
        </a:xfrm>
        <a:prstGeom prst="roundRect">
          <a:avLst/>
        </a:prstGeom>
        <a:solidFill>
          <a:schemeClr val="accent5">
            <a:hueOff val="0"/>
            <a:satOff val="0"/>
            <a:lumOff val="-47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Welke vragen heb je nog?</a:t>
          </a:r>
          <a:endParaRPr lang="en-US" sz="2400" kern="1200" dirty="0"/>
        </a:p>
      </dsp:txBody>
      <dsp:txXfrm>
        <a:off x="65449" y="2925986"/>
        <a:ext cx="4697274" cy="1209826"/>
      </dsp:txXfrm>
    </dsp:sp>
    <dsp:sp modelId="{D737F3FB-307F-4DD1-A3D7-7A9E56245E5E}">
      <dsp:nvSpPr>
        <dsp:cNvPr id="0" name=""/>
        <dsp:cNvSpPr/>
      </dsp:nvSpPr>
      <dsp:spPr>
        <a:xfrm>
          <a:off x="0" y="4270381"/>
          <a:ext cx="4828172" cy="1340724"/>
        </a:xfrm>
        <a:prstGeom prst="roundRect">
          <a:avLst/>
        </a:prstGeom>
        <a:solidFill>
          <a:schemeClr val="accent5">
            <a:hueOff val="0"/>
            <a:satOff val="0"/>
            <a:lumOff val="-70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Volgende les: praktisch aan de slag met het maken van je eigen muurkrant</a:t>
          </a:r>
          <a:endParaRPr lang="en-US" sz="2400" kern="1200" dirty="0"/>
        </a:p>
      </dsp:txBody>
      <dsp:txXfrm>
        <a:off x="65449" y="4335830"/>
        <a:ext cx="4697274" cy="1209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5B38A1-74F8-49D3-8E36-51E775876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9858F42-3E31-405E-92B7-4B3306714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798ADAB-B058-47CE-BD49-DE3E29D43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FFD033-9ABE-4E3E-BE2A-1064413F3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D4E957-85AB-47C6-BDD4-FCD42E89C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2977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7F3CBB-017E-4B3E-A036-F7965B5A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F0EA64-3A25-421B-9A5F-DC489A824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22B6149-86D8-481D-8C1A-07DE663E5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1F6DA8-2872-495A-9944-A1B28B61A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C14904D-5BF8-4519-A998-0E174FB1F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5111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50129D-E760-429D-96FD-95FB09118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A7905C6-ED9F-40E1-BA1D-37B9F9264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CE0A576-FA20-496E-8063-69405AC87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249C051-3C36-459C-9C0E-FA1689A17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E42EED-4143-4934-9064-9C4946E8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4431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9835E-CC1E-4BD5-BDDA-BEE413B0D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163865-9EBA-4192-AF13-2D0115613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AE3915B-6F7D-44F2-9F92-C4E76E36A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4FC3060-23BC-4A3B-97BD-B57D091C1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920CC8E-E248-4F8D-BE13-95B1D4975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5998F0F-0F2F-4350-98C8-5767BA534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1775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947F3D-3503-4DD4-9930-617A3E9E9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779764A-92D8-429B-AC6D-41637196D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279C602-4411-42AB-BA71-1ADE6FBDA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8BED820-BE4B-4649-BCF7-4EB3BD0A2D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ED9B28D-6C33-4124-960D-49D889F9A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22AB125-CED8-4430-90C5-EEC6B3895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09AA96A-B2CA-478F-BA73-AC1B17CD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2AE2B51-AE84-4301-9BF0-ED4B91DC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090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50561-9868-4448-9B17-DEF64938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1F6F0D2-A3C1-4A84-8A85-AC255830F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CA207FF-931E-4611-AFA1-50B3186FB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26F6F48-45FB-4226-9361-D8D3B1D66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6789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AD8417E-2123-4DEE-BB6C-9CF62A53A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427F6C5-1CB4-4156-A99E-B6E94285C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D6ECFA-8A1C-42EA-AE0A-EEE9403A2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079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0F58B-F153-4F37-94D3-F46991D18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E4B8FB-E8D0-4E72-B07B-0EC984755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93C9CB-D872-42B3-9AB2-3C803826D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2647713-CDCE-4DBA-AC8D-6D25589BB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C44BE0E-48CC-4D4C-8558-3E30C0DAA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1D011C7-BB39-4261-A13C-4C8A240B7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5227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750CE-5701-4A3B-A42E-0A3AF5206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BBB8914-C151-4579-9552-14752AE83E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016546D-DB63-4B9E-8014-54F7431D0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815A586-881A-4C41-BAC1-7EF903B2C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92580AA-FA0B-48DE-9AF3-5E7082236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55A8ADC-F2A4-44F7-A0C8-4D83C222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6758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5671AA-19D7-401B-8FB9-0C42A581C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2BA0119-0E1A-47B4-960E-48FB521CA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FBB7B-66AD-40EE-9ED6-0640A39E0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BEDDC5F-A8B7-4F2E-8475-AC8E11E55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84EA31-F24F-467A-ACB3-B016523D8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520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C5F9CF1-1A04-47F2-BCB3-4F4B2B29C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C04D69C-39CC-40C9-847A-0165D2EA92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B772967-20DA-4B6C-8004-CFBD5D73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37A806-9E38-433D-B6B2-3F183F617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F4BAFD-5B1E-497F-9163-F750635D1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787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05EB71-A668-4414-A5B8-0B7D62A8D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582345C-6894-46C6-8DC7-C4080E29A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A0A94B-FA74-4F6E-AE70-BA7C69552E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5BBD7-5B89-426C-865C-16AA2F5F0673}" type="datetimeFigureOut">
              <a:rPr lang="nl-NL" smtClean="0"/>
              <a:t>5-1-2022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1322D1F-1F0E-4FD9-94B8-47892062E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E4E748-51E1-48D0-9D4F-C920B6FF1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B079B-DBD2-4E39-AF23-5AB4AA49F1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517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DB7ADBC-26DA-450D-A8BF-E1ACCB466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234" y="0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5E3C0EDB-60D3-4CEF-8B80-C6D01E08D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40C269CE-FB56-4D68-8CFB-1CFD5F350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3375" y="500244"/>
            <a:ext cx="6428625" cy="6357756"/>
          </a:xfrm>
          <a:custGeom>
            <a:avLst/>
            <a:gdLst>
              <a:gd name="connsiteX0" fmla="*/ 4279392 w 6428625"/>
              <a:gd name="connsiteY0" fmla="*/ 0 h 6357756"/>
              <a:gd name="connsiteX1" fmla="*/ 6319204 w 6428625"/>
              <a:gd name="connsiteY1" fmla="*/ 516500 h 6357756"/>
              <a:gd name="connsiteX2" fmla="*/ 6428625 w 6428625"/>
              <a:gd name="connsiteY2" fmla="*/ 579415 h 6357756"/>
              <a:gd name="connsiteX3" fmla="*/ 6428625 w 6428625"/>
              <a:gd name="connsiteY3" fmla="*/ 6357756 h 6357756"/>
              <a:gd name="connsiteX4" fmla="*/ 539921 w 6428625"/>
              <a:gd name="connsiteY4" fmla="*/ 6357756 h 6357756"/>
              <a:gd name="connsiteX5" fmla="*/ 516500 w 6428625"/>
              <a:gd name="connsiteY5" fmla="*/ 6319205 h 6357756"/>
              <a:gd name="connsiteX6" fmla="*/ 0 w 6428625"/>
              <a:gd name="connsiteY6" fmla="*/ 4279392 h 6357756"/>
              <a:gd name="connsiteX7" fmla="*/ 4279392 w 6428625"/>
              <a:gd name="connsiteY7" fmla="*/ 0 h 635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28625" h="6357756">
                <a:moveTo>
                  <a:pt x="4279392" y="0"/>
                </a:moveTo>
                <a:cubicBezTo>
                  <a:pt x="5017968" y="0"/>
                  <a:pt x="5712843" y="187105"/>
                  <a:pt x="6319204" y="516500"/>
                </a:cubicBezTo>
                <a:lnTo>
                  <a:pt x="6428625" y="579415"/>
                </a:lnTo>
                <a:lnTo>
                  <a:pt x="6428625" y="6357756"/>
                </a:lnTo>
                <a:lnTo>
                  <a:pt x="539921" y="6357756"/>
                </a:lnTo>
                <a:lnTo>
                  <a:pt x="516500" y="6319205"/>
                </a:lnTo>
                <a:cubicBezTo>
                  <a:pt x="187105" y="5712844"/>
                  <a:pt x="0" y="5017968"/>
                  <a:pt x="0" y="4279392"/>
                </a:cubicBezTo>
                <a:cubicBezTo>
                  <a:pt x="0" y="1915949"/>
                  <a:pt x="1915949" y="0"/>
                  <a:pt x="4279392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6ED7E7F-75F7-4581-A930-C4DEBC2A8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7967" y="664836"/>
            <a:ext cx="6264033" cy="6193164"/>
          </a:xfrm>
          <a:custGeom>
            <a:avLst/>
            <a:gdLst>
              <a:gd name="connsiteX0" fmla="*/ 4114800 w 6264033"/>
              <a:gd name="connsiteY0" fmla="*/ 0 h 6193164"/>
              <a:gd name="connsiteX1" fmla="*/ 6248473 w 6264033"/>
              <a:gd name="connsiteY1" fmla="*/ 595714 h 6193164"/>
              <a:gd name="connsiteX2" fmla="*/ 6264033 w 6264033"/>
              <a:gd name="connsiteY2" fmla="*/ 605689 h 6193164"/>
              <a:gd name="connsiteX3" fmla="*/ 6264033 w 6264033"/>
              <a:gd name="connsiteY3" fmla="*/ 6193164 h 6193164"/>
              <a:gd name="connsiteX4" fmla="*/ 567718 w 6264033"/>
              <a:gd name="connsiteY4" fmla="*/ 6193164 h 6193164"/>
              <a:gd name="connsiteX5" fmla="*/ 496635 w 6264033"/>
              <a:gd name="connsiteY5" fmla="*/ 6076158 h 6193164"/>
              <a:gd name="connsiteX6" fmla="*/ 0 w 6264033"/>
              <a:gd name="connsiteY6" fmla="*/ 4114800 h 6193164"/>
              <a:gd name="connsiteX7" fmla="*/ 4114800 w 6264033"/>
              <a:gd name="connsiteY7" fmla="*/ 0 h 619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64033" h="6193164">
                <a:moveTo>
                  <a:pt x="4114800" y="0"/>
                </a:moveTo>
                <a:cubicBezTo>
                  <a:pt x="4895986" y="0"/>
                  <a:pt x="5626328" y="217689"/>
                  <a:pt x="6248473" y="595714"/>
                </a:cubicBezTo>
                <a:lnTo>
                  <a:pt x="6264033" y="605689"/>
                </a:lnTo>
                <a:lnTo>
                  <a:pt x="6264033" y="6193164"/>
                </a:lnTo>
                <a:lnTo>
                  <a:pt x="567718" y="6193164"/>
                </a:lnTo>
                <a:lnTo>
                  <a:pt x="496635" y="6076158"/>
                </a:lnTo>
                <a:cubicBezTo>
                  <a:pt x="179909" y="5493119"/>
                  <a:pt x="0" y="4824969"/>
                  <a:pt x="0" y="4114800"/>
                </a:cubicBezTo>
                <a:cubicBezTo>
                  <a:pt x="0" y="1842259"/>
                  <a:pt x="1842259" y="0"/>
                  <a:pt x="4114800" y="0"/>
                </a:cubicBezTo>
                <a:close/>
              </a:path>
            </a:pathLst>
          </a:custGeom>
          <a:solidFill>
            <a:srgbClr val="394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C7A645-E577-44D3-AE89-6286923E7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9743" y="2442411"/>
            <a:ext cx="4996329" cy="2024404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China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A0A3331-2690-4380-9177-8952D576E9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9743" y="4632160"/>
            <a:ext cx="4996328" cy="1068293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De stad en het platteland: wat is er anders?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200B5EC-CF1C-43D2-AC87-25AA68D97F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02"/>
          <a:stretch/>
        </p:blipFill>
        <p:spPr bwMode="auto">
          <a:xfrm>
            <a:off x="979868" y="10"/>
            <a:ext cx="6069184" cy="283977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4" y="106160"/>
                </a:lnTo>
                <a:cubicBezTo>
                  <a:pt x="5907892" y="1641596"/>
                  <a:pt x="4611168" y="2839783"/>
                  <a:pt x="3034592" y="2839783"/>
                </a:cubicBezTo>
                <a:cubicBezTo>
                  <a:pt x="1458016" y="2839783"/>
                  <a:pt x="161293" y="1641596"/>
                  <a:pt x="5361" y="1061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60E2B4E-002F-4AFC-8E9B-980568F13A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5" r="-1" b="-1"/>
          <a:stretch/>
        </p:blipFill>
        <p:spPr bwMode="auto">
          <a:xfrm>
            <a:off x="3" y="3124786"/>
            <a:ext cx="5001415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1956463" y="0"/>
                </a:moveTo>
                <a:cubicBezTo>
                  <a:pt x="3638144" y="0"/>
                  <a:pt x="5001415" y="1363271"/>
                  <a:pt x="5001415" y="3044952"/>
                </a:cubicBezTo>
                <a:cubicBezTo>
                  <a:pt x="5001415" y="3255162"/>
                  <a:pt x="4980114" y="3460397"/>
                  <a:pt x="4939553" y="3658617"/>
                </a:cubicBezTo>
                <a:lnTo>
                  <a:pt x="4920372" y="3733214"/>
                </a:lnTo>
                <a:lnTo>
                  <a:pt x="0" y="3733214"/>
                </a:lnTo>
                <a:lnTo>
                  <a:pt x="0" y="713124"/>
                </a:lnTo>
                <a:lnTo>
                  <a:pt x="19591" y="695319"/>
                </a:lnTo>
                <a:cubicBezTo>
                  <a:pt x="545938" y="260939"/>
                  <a:pt x="1220728" y="0"/>
                  <a:pt x="195646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77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EB68D9-DBE2-4B04-8E46-C91A4D81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nl-NL" dirty="0"/>
              <a:t>Doelen van deze les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7A3085-F6F9-4D1A-A487-E752826D6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/>
          </a:bodyPr>
          <a:lstStyle/>
          <a:p>
            <a:r>
              <a:rPr lang="nl-NL" sz="2400" dirty="0"/>
              <a:t>We weten/kunnen aan het einde van deze les:</a:t>
            </a:r>
          </a:p>
          <a:p>
            <a:pPr lvl="1"/>
            <a:r>
              <a:rPr lang="nl-NL" dirty="0"/>
              <a:t>Enkele kenmerken van het platteland in China.</a:t>
            </a:r>
          </a:p>
          <a:p>
            <a:pPr lvl="1"/>
            <a:r>
              <a:rPr lang="nl-NL" dirty="0"/>
              <a:t>Enkele kenmerken van steden in China.</a:t>
            </a:r>
          </a:p>
          <a:p>
            <a:pPr lvl="1"/>
            <a:r>
              <a:rPr lang="nl-NL" dirty="0"/>
              <a:t>De verschillen tussen de steden en het platteland in China.</a:t>
            </a:r>
          </a:p>
          <a:p>
            <a:pPr lvl="1"/>
            <a:r>
              <a:rPr lang="nl-NL" dirty="0"/>
              <a:t>Benoemen waarom mensen in China van het platteland wegtrekken en wat de overheid hier tegen doet.</a:t>
            </a:r>
          </a:p>
        </p:txBody>
      </p:sp>
    </p:spTree>
    <p:extLst>
      <p:ext uri="{BB962C8B-B14F-4D97-AF65-F5344CB8AC3E}">
        <p14:creationId xmlns:p14="http://schemas.microsoft.com/office/powerpoint/2010/main" val="23446154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1DDBF0-7E69-4D78-A738-93F0C6ACC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 de slag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9C665F-E524-43B3-A26F-BD28E57E7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Vul in tweetallen de woordwebben in. </a:t>
            </a:r>
            <a:br>
              <a:rPr lang="nl-NL" dirty="0"/>
            </a:br>
            <a:r>
              <a:rPr lang="nl-NL" i="1" dirty="0"/>
              <a:t>Waar denk je aan? Wat weet je hierover?</a:t>
            </a: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34D42749-BC0E-48B4-B683-B5369A3A8BCA}"/>
              </a:ext>
            </a:extLst>
          </p:cNvPr>
          <p:cNvSpPr/>
          <p:nvPr/>
        </p:nvSpPr>
        <p:spPr>
          <a:xfrm>
            <a:off x="2943225" y="3838575"/>
            <a:ext cx="222885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FE6AC0A8-B8CC-43FD-8B0B-0C1349485DE2}"/>
              </a:ext>
            </a:extLst>
          </p:cNvPr>
          <p:cNvSpPr/>
          <p:nvPr/>
        </p:nvSpPr>
        <p:spPr>
          <a:xfrm>
            <a:off x="7925077" y="2619375"/>
            <a:ext cx="222885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8E74B5A-BB7B-4C87-B5AD-C41ECE186506}"/>
              </a:ext>
            </a:extLst>
          </p:cNvPr>
          <p:cNvSpPr txBox="1"/>
          <p:nvPr/>
        </p:nvSpPr>
        <p:spPr>
          <a:xfrm>
            <a:off x="3378508" y="4339709"/>
            <a:ext cx="1358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platteland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B18DFBF-3ABF-4CF2-B0BC-C6BEA820E557}"/>
              </a:ext>
            </a:extLst>
          </p:cNvPr>
          <p:cNvSpPr txBox="1"/>
          <p:nvPr/>
        </p:nvSpPr>
        <p:spPr>
          <a:xfrm>
            <a:off x="8360360" y="3120509"/>
            <a:ext cx="1358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stad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818F27E-651A-4C0A-91B9-325C7B854A0F}"/>
              </a:ext>
            </a:extLst>
          </p:cNvPr>
          <p:cNvCxnSpPr/>
          <p:nvPr/>
        </p:nvCxnSpPr>
        <p:spPr>
          <a:xfrm flipV="1">
            <a:off x="5069150" y="3305175"/>
            <a:ext cx="923277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A32C7B36-3168-4B8D-A4BF-1B211DC53539}"/>
              </a:ext>
            </a:extLst>
          </p:cNvPr>
          <p:cNvCxnSpPr/>
          <p:nvPr/>
        </p:nvCxnSpPr>
        <p:spPr>
          <a:xfrm>
            <a:off x="5172075" y="5095783"/>
            <a:ext cx="1042294" cy="745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835E312E-74B0-4FDC-A0AA-44D81FA9EFED}"/>
              </a:ext>
            </a:extLst>
          </p:cNvPr>
          <p:cNvCxnSpPr/>
          <p:nvPr/>
        </p:nvCxnSpPr>
        <p:spPr>
          <a:xfrm flipH="1">
            <a:off x="2112885" y="5210175"/>
            <a:ext cx="830340" cy="631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19177B3D-C584-4D80-A2CD-06753F209935}"/>
              </a:ext>
            </a:extLst>
          </p:cNvPr>
          <p:cNvCxnSpPr/>
          <p:nvPr/>
        </p:nvCxnSpPr>
        <p:spPr>
          <a:xfrm flipH="1" flipV="1">
            <a:off x="2041864" y="3120509"/>
            <a:ext cx="901361" cy="634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BD24876D-03CD-478E-BDFB-4E0B24D47495}"/>
              </a:ext>
            </a:extLst>
          </p:cNvPr>
          <p:cNvCxnSpPr/>
          <p:nvPr/>
        </p:nvCxnSpPr>
        <p:spPr>
          <a:xfrm flipV="1">
            <a:off x="4057650" y="2929631"/>
            <a:ext cx="0" cy="560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5F960954-2D05-42F8-B512-E09B72EE9040}"/>
              </a:ext>
            </a:extLst>
          </p:cNvPr>
          <p:cNvCxnSpPr/>
          <p:nvPr/>
        </p:nvCxnSpPr>
        <p:spPr>
          <a:xfrm>
            <a:off x="4057650" y="5468645"/>
            <a:ext cx="0" cy="708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1902FAFA-6CC7-49A3-A929-56C18788034E}"/>
              </a:ext>
            </a:extLst>
          </p:cNvPr>
          <p:cNvCxnSpPr/>
          <p:nvPr/>
        </p:nvCxnSpPr>
        <p:spPr>
          <a:xfrm>
            <a:off x="5415379" y="4421080"/>
            <a:ext cx="6806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C9407930-1F20-4347-9FE8-78F7FD97D83C}"/>
              </a:ext>
            </a:extLst>
          </p:cNvPr>
          <p:cNvCxnSpPr/>
          <p:nvPr/>
        </p:nvCxnSpPr>
        <p:spPr>
          <a:xfrm flipH="1">
            <a:off x="1864311" y="4524375"/>
            <a:ext cx="8078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9BE69C23-A790-4DEA-A455-21A2476E6947}"/>
              </a:ext>
            </a:extLst>
          </p:cNvPr>
          <p:cNvCxnSpPr/>
          <p:nvPr/>
        </p:nvCxnSpPr>
        <p:spPr>
          <a:xfrm flipV="1">
            <a:off x="10051002" y="2085975"/>
            <a:ext cx="923277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D5E2DE52-93F0-48E5-8124-B93B00AFF709}"/>
              </a:ext>
            </a:extLst>
          </p:cNvPr>
          <p:cNvCxnSpPr/>
          <p:nvPr/>
        </p:nvCxnSpPr>
        <p:spPr>
          <a:xfrm>
            <a:off x="10153927" y="3876583"/>
            <a:ext cx="1042294" cy="745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A01CCFB8-915B-4A94-9A74-F16E7B52AA93}"/>
              </a:ext>
            </a:extLst>
          </p:cNvPr>
          <p:cNvCxnSpPr/>
          <p:nvPr/>
        </p:nvCxnSpPr>
        <p:spPr>
          <a:xfrm flipH="1">
            <a:off x="7094737" y="3990975"/>
            <a:ext cx="830340" cy="631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6B861557-3C84-4B8A-99E3-FC13D8563155}"/>
              </a:ext>
            </a:extLst>
          </p:cNvPr>
          <p:cNvCxnSpPr/>
          <p:nvPr/>
        </p:nvCxnSpPr>
        <p:spPr>
          <a:xfrm flipH="1" flipV="1">
            <a:off x="7023716" y="1901309"/>
            <a:ext cx="901361" cy="634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065D2A03-790B-4181-B485-E4BBF921D739}"/>
              </a:ext>
            </a:extLst>
          </p:cNvPr>
          <p:cNvCxnSpPr/>
          <p:nvPr/>
        </p:nvCxnSpPr>
        <p:spPr>
          <a:xfrm flipV="1">
            <a:off x="9039502" y="1710431"/>
            <a:ext cx="0" cy="560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80918052-544A-44AF-B4A6-6EBEF8D462FD}"/>
              </a:ext>
            </a:extLst>
          </p:cNvPr>
          <p:cNvCxnSpPr/>
          <p:nvPr/>
        </p:nvCxnSpPr>
        <p:spPr>
          <a:xfrm>
            <a:off x="9039502" y="4249445"/>
            <a:ext cx="0" cy="708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>
            <a:extLst>
              <a:ext uri="{FF2B5EF4-FFF2-40B4-BE49-F238E27FC236}">
                <a16:creationId xmlns:a16="http://schemas.microsoft.com/office/drawing/2014/main" id="{A6A272DF-A27E-43E8-9F96-5BB9CD7AD2E0}"/>
              </a:ext>
            </a:extLst>
          </p:cNvPr>
          <p:cNvCxnSpPr/>
          <p:nvPr/>
        </p:nvCxnSpPr>
        <p:spPr>
          <a:xfrm>
            <a:off x="10397231" y="3201880"/>
            <a:ext cx="6806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5D6E87D7-AA6C-4ADA-8A8C-24602057A576}"/>
              </a:ext>
            </a:extLst>
          </p:cNvPr>
          <p:cNvCxnSpPr/>
          <p:nvPr/>
        </p:nvCxnSpPr>
        <p:spPr>
          <a:xfrm flipH="1">
            <a:off x="6846163" y="3305175"/>
            <a:ext cx="8078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108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16D0F3-3E01-4551-9790-2BB5D0C1D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Platteland in Nederland</a:t>
            </a:r>
          </a:p>
        </p:txBody>
      </p:sp>
      <p:pic>
        <p:nvPicPr>
          <p:cNvPr id="8" name="Afbeelding 8" descr="Afbeelding met gras, lucht, buiten, veld&#10;&#10;Automatisch gegenereerde beschrijving">
            <a:extLst>
              <a:ext uri="{FF2B5EF4-FFF2-40B4-BE49-F238E27FC236}">
                <a16:creationId xmlns:a16="http://schemas.microsoft.com/office/drawing/2014/main" id="{CADDF2DA-0D37-4DCD-9D9C-F339633DDD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28" r="15147" b="1"/>
          <a:stretch/>
        </p:blipFill>
        <p:spPr>
          <a:xfrm>
            <a:off x="307840" y="321732"/>
            <a:ext cx="3793472" cy="4111323"/>
          </a:xfrm>
          <a:prstGeom prst="rect">
            <a:avLst/>
          </a:prstGeom>
        </p:spPr>
      </p:pic>
      <p:pic>
        <p:nvPicPr>
          <p:cNvPr id="5" name="Afbeelding 5" descr="Afbeelding met gras, lucht, buiten, veld&#10;&#10;Automatisch gegenereerde beschrijving">
            <a:extLst>
              <a:ext uri="{FF2B5EF4-FFF2-40B4-BE49-F238E27FC236}">
                <a16:creationId xmlns:a16="http://schemas.microsoft.com/office/drawing/2014/main" id="{A06561D9-46E9-42B1-8B1D-2ACCC9C9AE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79" r="1" b="1"/>
          <a:stretch/>
        </p:blipFill>
        <p:spPr>
          <a:xfrm>
            <a:off x="4194959" y="321734"/>
            <a:ext cx="3797570" cy="2010551"/>
          </a:xfrm>
          <a:prstGeom prst="rect">
            <a:avLst/>
          </a:prstGeom>
        </p:spPr>
      </p:pic>
      <p:pic>
        <p:nvPicPr>
          <p:cNvPr id="6" name="Afbeelding 6" descr="Afbeelding met lucht, buiten, huis, gebouw&#10;&#10;Automatisch gegenereerde beschrijving">
            <a:extLst>
              <a:ext uri="{FF2B5EF4-FFF2-40B4-BE49-F238E27FC236}">
                <a16:creationId xmlns:a16="http://schemas.microsoft.com/office/drawing/2014/main" id="{496D558A-ECD3-4BB2-92C3-3AB4971CC4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273" r="1" b="3816"/>
          <a:stretch/>
        </p:blipFill>
        <p:spPr>
          <a:xfrm>
            <a:off x="4190180" y="2422097"/>
            <a:ext cx="3794760" cy="2013804"/>
          </a:xfrm>
          <a:prstGeom prst="rect">
            <a:avLst/>
          </a:prstGeom>
        </p:spPr>
      </p:pic>
      <p:pic>
        <p:nvPicPr>
          <p:cNvPr id="4" name="Afbeelding 4" descr="Afbeelding met gras, lucht, buiten, veld&#10;&#10;Automatisch gegenereerde beschrijving">
            <a:extLst>
              <a:ext uri="{FF2B5EF4-FFF2-40B4-BE49-F238E27FC236}">
                <a16:creationId xmlns:a16="http://schemas.microsoft.com/office/drawing/2014/main" id="{8CBE2EEA-0E1C-4DEC-A0CF-1EABBE8A0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7622" r="-3" b="-3"/>
          <a:stretch/>
        </p:blipFill>
        <p:spPr>
          <a:xfrm>
            <a:off x="8086176" y="321733"/>
            <a:ext cx="3797984" cy="4111321"/>
          </a:xfrm>
          <a:prstGeom prst="rect">
            <a:avLst/>
          </a:prstGeom>
        </p:spPr>
      </p:pic>
      <p:pic>
        <p:nvPicPr>
          <p:cNvPr id="7" name="Afbeelding 7" descr="Afbeelding met buiten, lucht, grond, zoogdier&#10;&#10;Automatisch gegenereerde beschrijving">
            <a:extLst>
              <a:ext uri="{FF2B5EF4-FFF2-40B4-BE49-F238E27FC236}">
                <a16:creationId xmlns:a16="http://schemas.microsoft.com/office/drawing/2014/main" id="{FB454703-E483-40BF-91DA-CFC9BAA56A3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373" r="1" b="12254"/>
          <a:stretch/>
        </p:blipFill>
        <p:spPr>
          <a:xfrm>
            <a:off x="307840" y="4525715"/>
            <a:ext cx="3794760" cy="201055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461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6" descr="Afbeelding met lucht, buiten&#10;&#10;Automatisch gegenereerde beschrijving">
            <a:extLst>
              <a:ext uri="{FF2B5EF4-FFF2-40B4-BE49-F238E27FC236}">
                <a16:creationId xmlns:a16="http://schemas.microsoft.com/office/drawing/2014/main" id="{E9F83EBB-367F-4363-BD43-7B0B20F1AE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63" b="6234"/>
          <a:stretch/>
        </p:blipFill>
        <p:spPr>
          <a:xfrm>
            <a:off x="20" y="10"/>
            <a:ext cx="6095980" cy="3428990"/>
          </a:xfrm>
          <a:prstGeom prst="rect">
            <a:avLst/>
          </a:prstGeom>
        </p:spPr>
      </p:pic>
      <p:pic>
        <p:nvPicPr>
          <p:cNvPr id="5" name="Afbeelding 5" descr="Afbeelding met gebouw, persoon, buiten, mensen&#10;&#10;Automatisch gegenereerde beschrijving">
            <a:extLst>
              <a:ext uri="{FF2B5EF4-FFF2-40B4-BE49-F238E27FC236}">
                <a16:creationId xmlns:a16="http://schemas.microsoft.com/office/drawing/2014/main" id="{9091610E-5415-40EA-97D3-21BA37146D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1"/>
          <a:stretch/>
        </p:blipFill>
        <p:spPr>
          <a:xfrm>
            <a:off x="6096000" y="10"/>
            <a:ext cx="6096000" cy="3428990"/>
          </a:xfrm>
          <a:prstGeom prst="rect">
            <a:avLst/>
          </a:prstGeom>
        </p:spPr>
      </p:pic>
      <p:pic>
        <p:nvPicPr>
          <p:cNvPr id="4" name="Afbeelding 4" descr="Afbeelding met lucht, buiten, stad&#10;&#10;Automatisch gegenereerde beschrijving">
            <a:extLst>
              <a:ext uri="{FF2B5EF4-FFF2-40B4-BE49-F238E27FC236}">
                <a16:creationId xmlns:a16="http://schemas.microsoft.com/office/drawing/2014/main" id="{1A3C808C-1E38-400A-BB3B-6728ACBE78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15730"/>
          <a:stretch/>
        </p:blipFill>
        <p:spPr>
          <a:xfrm>
            <a:off x="20" y="3429000"/>
            <a:ext cx="6095980" cy="3429000"/>
          </a:xfrm>
          <a:prstGeom prst="rect">
            <a:avLst/>
          </a:prstGeom>
        </p:spPr>
      </p:pic>
      <p:pic>
        <p:nvPicPr>
          <p:cNvPr id="7" name="Afbeelding 7" descr="Afbeelding met tekst, lucht, buiten, weg&#10;&#10;Automatisch gegenereerde beschrijving">
            <a:extLst>
              <a:ext uri="{FF2B5EF4-FFF2-40B4-BE49-F238E27FC236}">
                <a16:creationId xmlns:a16="http://schemas.microsoft.com/office/drawing/2014/main" id="{7E38A9BA-FE47-4553-B3C8-14AF4AD836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85" r="7895" b="2"/>
          <a:stretch/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EA0BD1-FCA2-4723-82AD-B1B5BC39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858" y="2761554"/>
            <a:ext cx="3618284" cy="134572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Steden in Nederland</a:t>
            </a:r>
          </a:p>
        </p:txBody>
      </p:sp>
    </p:spTree>
    <p:extLst>
      <p:ext uri="{BB962C8B-B14F-4D97-AF65-F5344CB8AC3E}">
        <p14:creationId xmlns:p14="http://schemas.microsoft.com/office/powerpoint/2010/main" val="3777259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AAE646-117E-4559-97BA-735625041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nl-NL" sz="4100"/>
              <a:t>Kijk nog eens naar je woordwebben: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79E897-8E5C-44CC-900D-6405E7D7E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/>
          </a:bodyPr>
          <a:lstStyle/>
          <a:p>
            <a:r>
              <a:rPr lang="nl-NL" sz="2400" dirty="0"/>
              <a:t>Welke dingen zullen in China in de stad of het platteland ook zijn? (groene streep)</a:t>
            </a:r>
          </a:p>
          <a:p>
            <a:r>
              <a:rPr lang="nl-NL" sz="2400" dirty="0"/>
              <a:t>Welke dingen zullen er niet zijn? (rode streep)</a:t>
            </a:r>
          </a:p>
          <a:p>
            <a:r>
              <a:rPr lang="nl-NL" sz="2400" dirty="0"/>
              <a:t>Zijn er nog dingen die je wilt aanvullen als je denkt aan de stad of het platteland in China (bruine kleur)</a:t>
            </a:r>
          </a:p>
        </p:txBody>
      </p:sp>
    </p:spTree>
    <p:extLst>
      <p:ext uri="{BB962C8B-B14F-4D97-AF65-F5344CB8AC3E}">
        <p14:creationId xmlns:p14="http://schemas.microsoft.com/office/powerpoint/2010/main" val="1411286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B5DFCDA-694D-4637-8E9B-038575194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9952075" cy="6858000"/>
          </a:xfrm>
          <a:custGeom>
            <a:avLst/>
            <a:gdLst>
              <a:gd name="connsiteX0" fmla="*/ 9952075 w 9952075"/>
              <a:gd name="connsiteY0" fmla="*/ 6858000 h 6858000"/>
              <a:gd name="connsiteX1" fmla="*/ 108694 w 9952075"/>
              <a:gd name="connsiteY1" fmla="*/ 6858000 h 6858000"/>
              <a:gd name="connsiteX2" fmla="*/ 79127 w 9952075"/>
              <a:gd name="connsiteY2" fmla="*/ 6681235 h 6858000"/>
              <a:gd name="connsiteX3" fmla="*/ 0 w 9952075"/>
              <a:gd name="connsiteY3" fmla="*/ 5565888 h 6858000"/>
              <a:gd name="connsiteX4" fmla="*/ 2190696 w 9952075"/>
              <a:gd name="connsiteY4" fmla="*/ 145339 h 6858000"/>
              <a:gd name="connsiteX5" fmla="*/ 2339431 w 9952075"/>
              <a:gd name="connsiteY5" fmla="*/ 0 h 6858000"/>
              <a:gd name="connsiteX6" fmla="*/ 9952075 w 9952075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52075" h="6858000">
                <a:moveTo>
                  <a:pt x="9952075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9952075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DB276E-BFF1-43F5-AB90-7ABA4B9A9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9652017" cy="6858000"/>
          </a:xfrm>
          <a:custGeom>
            <a:avLst/>
            <a:gdLst>
              <a:gd name="connsiteX0" fmla="*/ 9652017 w 9652017"/>
              <a:gd name="connsiteY0" fmla="*/ 6858000 h 6858000"/>
              <a:gd name="connsiteX1" fmla="*/ 112827 w 9652017"/>
              <a:gd name="connsiteY1" fmla="*/ 6858000 h 6858000"/>
              <a:gd name="connsiteX2" fmla="*/ 76084 w 9652017"/>
              <a:gd name="connsiteY2" fmla="*/ 6638337 h 6858000"/>
              <a:gd name="connsiteX3" fmla="*/ 0 w 9652017"/>
              <a:gd name="connsiteY3" fmla="*/ 5565888 h 6858000"/>
              <a:gd name="connsiteX4" fmla="*/ 2157501 w 9652017"/>
              <a:gd name="connsiteY4" fmla="*/ 301488 h 6858000"/>
              <a:gd name="connsiteX5" fmla="*/ 2472310 w 9652017"/>
              <a:gd name="connsiteY5" fmla="*/ 0 h 6858000"/>
              <a:gd name="connsiteX6" fmla="*/ 9652017 w 9652017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52017" h="6858000">
                <a:moveTo>
                  <a:pt x="9652017" y="6858000"/>
                </a:moveTo>
                <a:lnTo>
                  <a:pt x="112827" y="6858000"/>
                </a:lnTo>
                <a:lnTo>
                  <a:pt x="76084" y="6638337"/>
                </a:lnTo>
                <a:cubicBezTo>
                  <a:pt x="25944" y="6288079"/>
                  <a:pt x="0" y="5930014"/>
                  <a:pt x="0" y="5565888"/>
                </a:cubicBezTo>
                <a:cubicBezTo>
                  <a:pt x="0" y="3514654"/>
                  <a:pt x="823309" y="1655711"/>
                  <a:pt x="2157501" y="301488"/>
                </a:cubicBezTo>
                <a:lnTo>
                  <a:pt x="2472310" y="0"/>
                </a:lnTo>
                <a:lnTo>
                  <a:pt x="9652017" y="0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3E8C4D-7A15-40F1-AA53-BC374324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757694" cy="1288238"/>
          </a:xfrm>
        </p:spPr>
        <p:txBody>
          <a:bodyPr anchor="b">
            <a:normAutofit/>
          </a:bodyPr>
          <a:lstStyle/>
          <a:p>
            <a:r>
              <a:rPr lang="nl-NL" sz="4100"/>
              <a:t>Waar zou jij liever willen wonen: in een stad of op het platteland?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295ED7-542E-4A7F-9A49-1D745992C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956390"/>
            <a:ext cx="7322290" cy="3907465"/>
          </a:xfrm>
        </p:spPr>
        <p:txBody>
          <a:bodyPr anchor="t">
            <a:normAutofit/>
          </a:bodyPr>
          <a:lstStyle/>
          <a:p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2500773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Afbeelding met lucht, stad, overzien, verschillende&#10;&#10;Automatisch gegenereerde beschrijving">
            <a:extLst>
              <a:ext uri="{FF2B5EF4-FFF2-40B4-BE49-F238E27FC236}">
                <a16:creationId xmlns:a16="http://schemas.microsoft.com/office/drawing/2014/main" id="{8FB58EBF-C2E5-4498-9401-FE1377F6D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" r="1" b="1"/>
          <a:stretch/>
        </p:blipFill>
        <p:spPr bwMode="auto"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fbeelding met gebouw, buiten, stad, weg&#10;&#10;Automatisch gegenereerde beschrijving">
            <a:extLst>
              <a:ext uri="{FF2B5EF4-FFF2-40B4-BE49-F238E27FC236}">
                <a16:creationId xmlns:a16="http://schemas.microsoft.com/office/drawing/2014/main" id="{19921DA7-7FFE-4573-8542-192B80D0C5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5" r="-3" b="-3"/>
          <a:stretch/>
        </p:blipFill>
        <p:spPr bwMode="auto"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fbeelding met stad, buiten, lucht, gebouw&#10;&#10;Automatisch gegenereerde beschrijving">
            <a:extLst>
              <a:ext uri="{FF2B5EF4-FFF2-40B4-BE49-F238E27FC236}">
                <a16:creationId xmlns:a16="http://schemas.microsoft.com/office/drawing/2014/main" id="{3F0F919A-5FA0-4E52-808C-5414F9BFCE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/>
          <a:stretch/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9" name="Freeform: Shape 78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1" name="Freeform: Shape 80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A7E6BE-6589-4849-98C9-D7FF7738C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nl-NL" sz="2800"/>
              <a:t>Steden in China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40B330-4F23-4EF4-8734-D7F0AE3E1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r>
              <a:rPr lang="nl-NL" sz="1700" dirty="0"/>
              <a:t>Wat zie je?</a:t>
            </a:r>
          </a:p>
          <a:p>
            <a:r>
              <a:rPr lang="nl-NL" sz="1700" dirty="0"/>
              <a:t>Hoe zou de voedselvoorziening in de stad zijn?</a:t>
            </a:r>
          </a:p>
          <a:p>
            <a:r>
              <a:rPr lang="nl-NL" sz="1700" dirty="0"/>
              <a:t>Waar wonen de mensen in de stad?</a:t>
            </a:r>
          </a:p>
          <a:p>
            <a:r>
              <a:rPr lang="nl-NL" sz="1700" dirty="0"/>
              <a:t>Zouden er veel mensen in één huis kunnen wonen?</a:t>
            </a:r>
          </a:p>
          <a:p>
            <a:pPr marL="0" indent="0">
              <a:buNone/>
            </a:pPr>
            <a:endParaRPr lang="nl-NL" sz="1700" dirty="0"/>
          </a:p>
        </p:txBody>
      </p:sp>
      <p:pic>
        <p:nvPicPr>
          <p:cNvPr id="2052" name="Picture 4" descr="Afbeelding met gebouw, buiten, lucht, grond&#10;&#10;Automatisch gegenereerde beschrijving">
            <a:extLst>
              <a:ext uri="{FF2B5EF4-FFF2-40B4-BE49-F238E27FC236}">
                <a16:creationId xmlns:a16="http://schemas.microsoft.com/office/drawing/2014/main" id="{A5E5FEB1-146C-43FD-92DA-F60513AD5B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4" b="1"/>
          <a:stretch/>
        </p:blipFill>
        <p:spPr bwMode="auto"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902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82" name="Picture 10" descr="Afbeelding met buiten, berg, gras, motor&#10;&#10;Automatisch gegenereerde beschrijving">
            <a:extLst>
              <a:ext uri="{FF2B5EF4-FFF2-40B4-BE49-F238E27FC236}">
                <a16:creationId xmlns:a16="http://schemas.microsoft.com/office/drawing/2014/main" id="{988553C6-0D75-4A79-928F-E27366EEA8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3" r="14161" b="4"/>
          <a:stretch/>
        </p:blipFill>
        <p:spPr bwMode="auto">
          <a:xfrm>
            <a:off x="20" y="10"/>
            <a:ext cx="2970445" cy="338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 descr="Afbeelding met buiten, gras, lucht, grond&#10;&#10;Automatisch gegenereerde beschrijving">
            <a:extLst>
              <a:ext uri="{FF2B5EF4-FFF2-40B4-BE49-F238E27FC236}">
                <a16:creationId xmlns:a16="http://schemas.microsoft.com/office/drawing/2014/main" id="{42A39387-126A-46FA-9413-CCFB9E1534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2" r="5" b="1100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3076" name="Picture 4" descr="Afbeelding met gras, buiten, berg, groente&#10;&#10;Automatisch gegenereerde beschrijving">
            <a:extLst>
              <a:ext uri="{FF2B5EF4-FFF2-40B4-BE49-F238E27FC236}">
                <a16:creationId xmlns:a16="http://schemas.microsoft.com/office/drawing/2014/main" id="{454D9832-739B-47FC-A6FA-6E072C1010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2" r="26132" b="1"/>
          <a:stretch/>
        </p:blipFill>
        <p:spPr bwMode="auto">
          <a:xfrm>
            <a:off x="6145909" y="10"/>
            <a:ext cx="2971800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fbeelding met gras, buiten, tuin, welig&#10;&#10;Automatisch gegenereerde beschrijving">
            <a:extLst>
              <a:ext uri="{FF2B5EF4-FFF2-40B4-BE49-F238E27FC236}">
                <a16:creationId xmlns:a16="http://schemas.microsoft.com/office/drawing/2014/main" id="{EBB162F4-4118-4A8B-88B7-13FA2204A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r="27797"/>
          <a:stretch/>
        </p:blipFill>
        <p:spPr bwMode="auto">
          <a:xfrm>
            <a:off x="9220200" y="10"/>
            <a:ext cx="2971800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 descr="Afbeelding met buiten, boom, grond, gebouw&#10;&#10;Automatisch gegenereerde beschrijving">
            <a:extLst>
              <a:ext uri="{FF2B5EF4-FFF2-40B4-BE49-F238E27FC236}">
                <a16:creationId xmlns:a16="http://schemas.microsoft.com/office/drawing/2014/main" id="{1C7FA61A-0AB4-49C8-96DA-FD32F660C5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6144"/>
          <a:stretch/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193" name="Rectangle 192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374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A02A58-364A-4FC8-B1D8-F7BD95971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>
            <a:normAutofit/>
          </a:bodyPr>
          <a:lstStyle/>
          <a:p>
            <a:r>
              <a:rPr lang="nl-NL" sz="3200">
                <a:solidFill>
                  <a:srgbClr val="FFFFFF"/>
                </a:solidFill>
              </a:rPr>
              <a:t>Platteland in China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C9AC34E-8F7E-43BC-92DF-E61776434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510585"/>
            <a:ext cx="5366610" cy="1758732"/>
          </a:xfrm>
        </p:spPr>
        <p:txBody>
          <a:bodyPr>
            <a:normAutofit/>
          </a:bodyPr>
          <a:lstStyle/>
          <a:p>
            <a:r>
              <a:rPr lang="nl-NL" sz="1800" dirty="0">
                <a:solidFill>
                  <a:srgbClr val="FFFFFF"/>
                </a:solidFill>
              </a:rPr>
              <a:t>Wat zie je? Wat valt op?</a:t>
            </a:r>
          </a:p>
          <a:p>
            <a:r>
              <a:rPr lang="nl-NL" sz="1800" dirty="0">
                <a:solidFill>
                  <a:srgbClr val="FFFFFF"/>
                </a:solidFill>
              </a:rPr>
              <a:t>Welke verschillen zie je tussen de stad en het platteland?</a:t>
            </a:r>
          </a:p>
          <a:p>
            <a:endParaRPr lang="nl-NL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147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FFAF1F-0465-4419-918E-AA4E9C981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‘Plattelandsbewoners trekken naar de steden om daar hun geluk te beproeven en op te klimmen op de sociale ladder.’ (AD, 03-01-13)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4719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11028A-F004-4AB7-9186-B264B3878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‘In China hangen overal propagandaspandoeken die migranten aansporen vanuit de stad terug naar huis te komen.’ (Trouw, 22-07-19)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0502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9204BE-7CBC-4A8A-BAB1-DD9AA93A5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Migratie/migranten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A2BB88-B220-4586-98A2-EC78DC49F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88" y="1311818"/>
            <a:ext cx="8426823" cy="39756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 betekenen deze woorden?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EE06A1D-B5A6-4519-949C-3DCFCAF81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66166"/>
            <a:ext cx="4423775" cy="44028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90741B-F619-43F1-9566-BF7709BDA611}"/>
              </a:ext>
            </a:extLst>
          </p:cNvPr>
          <p:cNvSpPr txBox="1"/>
          <p:nvPr/>
        </p:nvSpPr>
        <p:spPr>
          <a:xfrm>
            <a:off x="5757797" y="2584537"/>
            <a:ext cx="389141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Van het platteland </a:t>
            </a:r>
            <a:r>
              <a:rPr lang="en-US" dirty="0" err="1">
                <a:cs typeface="Calibri"/>
              </a:rPr>
              <a:t>naar</a:t>
            </a:r>
            <a:r>
              <a:rPr lang="en-US" dirty="0">
                <a:cs typeface="Calibri"/>
              </a:rPr>
              <a:t> de stad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6027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C7D98D-BDF6-4EB1-8A98-BCFC560BE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nl-NL" dirty="0"/>
              <a:t>Binnenlandse migratie in China</a:t>
            </a:r>
          </a:p>
        </p:txBody>
      </p:sp>
      <p:pic>
        <p:nvPicPr>
          <p:cNvPr id="5122" name="Picture 2" descr="In China geldt nu: wie lui is, blijft arm | Trouw">
            <a:extLst>
              <a:ext uri="{FF2B5EF4-FFF2-40B4-BE49-F238E27FC236}">
                <a16:creationId xmlns:a16="http://schemas.microsoft.com/office/drawing/2014/main" id="{9C2B78B1-A941-4305-BEC3-3489932876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4" r="3458"/>
          <a:stretch/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91DF0F-8A6B-4525-8DB7-878C9556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>
            <a:normAutofit/>
          </a:bodyPr>
          <a:lstStyle/>
          <a:p>
            <a:r>
              <a:rPr lang="nl-NL" sz="2000"/>
              <a:t>Waarom zouden de mensen van het platteland in China zo massaal naar de grotere steden trekken?</a:t>
            </a:r>
          </a:p>
          <a:p>
            <a:r>
              <a:rPr lang="nl-NL" sz="2000"/>
              <a:t>Welke voordelen zou dit hebben?</a:t>
            </a:r>
          </a:p>
          <a:p>
            <a:r>
              <a:rPr lang="nl-NL" sz="2000"/>
              <a:t>Welke nadelen zou dit hebben?</a:t>
            </a:r>
          </a:p>
          <a:p>
            <a:r>
              <a:rPr lang="nl-NL" sz="2000"/>
              <a:t>Wat zou jij doen als je in zo’n situatie zit?</a:t>
            </a:r>
          </a:p>
        </p:txBody>
      </p:sp>
    </p:spTree>
    <p:extLst>
      <p:ext uri="{BB962C8B-B14F-4D97-AF65-F5344CB8AC3E}">
        <p14:creationId xmlns:p14="http://schemas.microsoft.com/office/powerpoint/2010/main" val="2675210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D4EE7D-C6ED-4F4E-8775-C1FC87D02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nl-NL">
                <a:solidFill>
                  <a:schemeClr val="bg1"/>
                </a:solidFill>
              </a:rPr>
              <a:t>De Chinese overheid: wat vinden zij van deze migratie?</a:t>
            </a:r>
          </a:p>
        </p:txBody>
      </p:sp>
      <p:pic>
        <p:nvPicPr>
          <p:cNvPr id="6146" name="Picture 2" descr="Een tocht terug in de Chinese tijd - NRC">
            <a:extLst>
              <a:ext uri="{FF2B5EF4-FFF2-40B4-BE49-F238E27FC236}">
                <a16:creationId xmlns:a16="http://schemas.microsoft.com/office/drawing/2014/main" id="{ACCBE13F-427A-4ECB-AF9E-06F75D37B4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1746"/>
          <a:stretch/>
        </p:blipFill>
        <p:spPr bwMode="auto">
          <a:xfrm>
            <a:off x="841248" y="2516777"/>
            <a:ext cx="6236208" cy="366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88DF08-5DC6-47D7-A757-4239BC423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516777"/>
            <a:ext cx="3803904" cy="3660185"/>
          </a:xfrm>
        </p:spPr>
        <p:txBody>
          <a:bodyPr anchor="ctr">
            <a:normAutofit/>
          </a:bodyPr>
          <a:lstStyle/>
          <a:p>
            <a:r>
              <a:rPr lang="nl-NL" sz="2200"/>
              <a:t>Waarom wil de Chinese overheid de binnenlandse migratie tegengaan?</a:t>
            </a:r>
          </a:p>
          <a:p>
            <a:r>
              <a:rPr lang="nl-NL" sz="2200"/>
              <a:t>Hoe proberen ze de binnenlandse migratie tegen te gaan?</a:t>
            </a:r>
          </a:p>
          <a:p>
            <a:r>
              <a:rPr lang="nl-NL" sz="2200"/>
              <a:t>Als dit plan van de Chinese overheid niet lukt, wat zou er dan kunnen gebeuren denk je?</a:t>
            </a:r>
          </a:p>
        </p:txBody>
      </p:sp>
    </p:spTree>
    <p:extLst>
      <p:ext uri="{BB962C8B-B14F-4D97-AF65-F5344CB8AC3E}">
        <p14:creationId xmlns:p14="http://schemas.microsoft.com/office/powerpoint/2010/main" val="2840360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15E5143-CAA9-4004-9507-52508152A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nl-NL" sz="4800" dirty="0">
                <a:solidFill>
                  <a:schemeClr val="bg1"/>
                </a:solidFill>
              </a:rPr>
              <a:t>Afsluiting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A9A1ABE9-B331-49E6-84CD-0263014A25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9794050"/>
              </p:ext>
            </p:extLst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57312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Grijswaarden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4" ma:contentTypeDescription="Een nieuw document maken." ma:contentTypeScope="" ma:versionID="53e3c9f3b24e099dc4ee287459839758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3a669e4cf211406c82c929e720fab233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982439-9E39-4B6C-A492-4956D023E7B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1FEAF1D-7DB1-4574-AFBF-AE627850F4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8A9906-407A-4917-A47C-065D89DD0A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427</Words>
  <Application>Microsoft Office PowerPoint</Application>
  <PresentationFormat>Breedbeeld</PresentationFormat>
  <Paragraphs>46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Kantoorthema</vt:lpstr>
      <vt:lpstr>China</vt:lpstr>
      <vt:lpstr>Doelen van deze les</vt:lpstr>
      <vt:lpstr>Aan de slag</vt:lpstr>
      <vt:lpstr>Platteland in Nederland</vt:lpstr>
      <vt:lpstr>Steden in Nederland</vt:lpstr>
      <vt:lpstr>Kijk nog eens naar je woordwebben:</vt:lpstr>
      <vt:lpstr>Waar zou jij liever willen wonen: in een stad of op het platteland?</vt:lpstr>
      <vt:lpstr>Steden in China</vt:lpstr>
      <vt:lpstr>Platteland in China </vt:lpstr>
      <vt:lpstr>‘Plattelandsbewoners trekken naar de steden om daar hun geluk te beproeven en op te klimmen op de sociale ladder.’ (AD, 03-01-13)</vt:lpstr>
      <vt:lpstr>‘In China hangen overal propagandaspandoeken die migranten aansporen vanuit de stad terug naar huis te komen.’ (Trouw, 22-07-19)</vt:lpstr>
      <vt:lpstr>Migratie/migranten</vt:lpstr>
      <vt:lpstr>Binnenlandse migratie in China</vt:lpstr>
      <vt:lpstr>De Chinese overheid: wat vinden zij van deze migratie?</vt:lpstr>
      <vt:lpstr>Afsluiting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China</dc:title>
  <dc:creator>Corina Mourits</dc:creator>
  <cp:lastModifiedBy>Christine Vlastuin</cp:lastModifiedBy>
  <cp:revision>41</cp:revision>
  <dcterms:created xsi:type="dcterms:W3CDTF">2021-12-14T09:32:33Z</dcterms:created>
  <dcterms:modified xsi:type="dcterms:W3CDTF">2022-01-05T10:01:29Z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